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2"/>
  </p:notesMasterIdLst>
  <p:handoutMasterIdLst>
    <p:handoutMasterId r:id="rId53"/>
  </p:handoutMasterIdLst>
  <p:sldIdLst>
    <p:sldId id="256" r:id="rId2"/>
    <p:sldId id="367" r:id="rId3"/>
    <p:sldId id="578" r:id="rId4"/>
    <p:sldId id="579" r:id="rId5"/>
    <p:sldId id="603" r:id="rId6"/>
    <p:sldId id="612" r:id="rId7"/>
    <p:sldId id="592" r:id="rId8"/>
    <p:sldId id="598" r:id="rId9"/>
    <p:sldId id="663" r:id="rId10"/>
    <p:sldId id="643" r:id="rId11"/>
    <p:sldId id="650" r:id="rId12"/>
    <p:sldId id="649" r:id="rId13"/>
    <p:sldId id="606" r:id="rId14"/>
    <p:sldId id="593" r:id="rId15"/>
    <p:sldId id="627" r:id="rId16"/>
    <p:sldId id="626" r:id="rId17"/>
    <p:sldId id="621" r:id="rId18"/>
    <p:sldId id="622" r:id="rId19"/>
    <p:sldId id="636" r:id="rId20"/>
    <p:sldId id="591" r:id="rId21"/>
    <p:sldId id="583" r:id="rId22"/>
    <p:sldId id="618" r:id="rId23"/>
    <p:sldId id="619" r:id="rId24"/>
    <p:sldId id="611" r:id="rId25"/>
    <p:sldId id="616" r:id="rId26"/>
    <p:sldId id="630" r:id="rId27"/>
    <p:sldId id="656" r:id="rId28"/>
    <p:sldId id="659" r:id="rId29"/>
    <p:sldId id="660" r:id="rId30"/>
    <p:sldId id="662" r:id="rId31"/>
    <p:sldId id="664" r:id="rId32"/>
    <p:sldId id="665" r:id="rId33"/>
    <p:sldId id="582" r:id="rId34"/>
    <p:sldId id="384" r:id="rId35"/>
    <p:sldId id="602" r:id="rId36"/>
    <p:sldId id="641" r:id="rId37"/>
    <p:sldId id="637" r:id="rId38"/>
    <p:sldId id="609" r:id="rId39"/>
    <p:sldId id="624" r:id="rId40"/>
    <p:sldId id="658" r:id="rId41"/>
    <p:sldId id="652" r:id="rId42"/>
    <p:sldId id="639" r:id="rId43"/>
    <p:sldId id="640" r:id="rId44"/>
    <p:sldId id="644" r:id="rId45"/>
    <p:sldId id="647" r:id="rId46"/>
    <p:sldId id="646" r:id="rId47"/>
    <p:sldId id="654" r:id="rId48"/>
    <p:sldId id="651" r:id="rId49"/>
    <p:sldId id="657" r:id="rId50"/>
    <p:sldId id="666" r:id="rId51"/>
  </p:sldIdLst>
  <p:sldSz cx="9144000" cy="6858000" type="screen4x3"/>
  <p:notesSz cx="6797675" cy="987425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hsiao" initials="kh" lastIdx="1" clrIdx="0">
    <p:extLst>
      <p:ext uri="{19B8F6BF-5375-455C-9EA6-DF929625EA0E}">
        <p15:presenceInfo xmlns:p15="http://schemas.microsoft.com/office/powerpoint/2012/main" userId="d5cfbe191f8d0b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7D6"/>
    <a:srgbClr val="D7ABA9"/>
    <a:srgbClr val="D87C79"/>
    <a:srgbClr val="C04D5E"/>
    <a:srgbClr val="00A401"/>
    <a:srgbClr val="008000"/>
    <a:srgbClr val="00CC00"/>
    <a:srgbClr val="FF0000"/>
    <a:srgbClr val="0000FF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43" autoAdjust="0"/>
    <p:restoredTop sz="79412" autoAdjust="0"/>
  </p:normalViewPr>
  <p:slideViewPr>
    <p:cSldViewPr>
      <p:cViewPr varScale="1">
        <p:scale>
          <a:sx n="82" d="100"/>
          <a:sy n="82" d="100"/>
        </p:scale>
        <p:origin x="213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552"/>
    </p:cViewPr>
  </p:outlineViewPr>
  <p:notesTextViewPr>
    <p:cViewPr>
      <p:scale>
        <a:sx n="155" d="100"/>
        <a:sy n="155" d="100"/>
      </p:scale>
      <p:origin x="0" y="0"/>
    </p:cViewPr>
  </p:notesTextViewPr>
  <p:sorterViewPr>
    <p:cViewPr>
      <p:scale>
        <a:sx n="66" d="100"/>
        <a:sy n="66" d="100"/>
      </p:scale>
      <p:origin x="0" y="-288"/>
    </p:cViewPr>
  </p:sorterViewPr>
  <p:notesViewPr>
    <p:cSldViewPr>
      <p:cViewPr varScale="1">
        <p:scale>
          <a:sx n="74" d="100"/>
          <a:sy n="74" d="100"/>
        </p:scale>
        <p:origin x="3544" y="17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73E1C31-C464-4E0C-B169-5B975F91BA07}" type="datetimeFigureOut">
              <a:rPr lang="zh-TW" altLang="en-US"/>
              <a:pPr>
                <a:defRPr/>
              </a:pPr>
              <a:t>2019/5/30</a:t>
            </a:fld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FEE8EE51-E3C7-4114-AAF7-F766363F291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46BB61A-00BC-47CD-A11D-3CDC676B4854}" type="datetimeFigureOut">
              <a:rPr lang="zh-TW" altLang="en-US"/>
              <a:pPr>
                <a:defRPr/>
              </a:pPr>
              <a:t>2019/5/30</a:t>
            </a:fld>
            <a:endParaRPr lang="en-US" alt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 bwMode="auto">
          <a:xfrm>
            <a:off x="679450" y="4689475"/>
            <a:ext cx="5438775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915E931B-590C-4ECC-A8D3-ABE8AF66723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question/27836140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ryanligod.com/2018/11/27/2018-11-27%20HNSW%20%E4%BB%8B%E7%BB%8D/" TargetMode="External"/><Relationship Id="rId4" Type="http://schemas.openxmlformats.org/officeDocument/2006/relationships/hyperlink" Target="https://stats.stackexchange.com/questions/159070/curse-of-dimensionality-knn-classifier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vis-www.cs.umass.edu/lfw/index.html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1863" y="741363"/>
            <a:ext cx="4935537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dirty="0"/>
              <a:t>Ｌ</a:t>
            </a:r>
            <a:endParaRPr lang="en-US" altLang="zh-TW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Parkhi, Omkar M., Andrea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Vedaldi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Andrew Zisserman. "Deep face recognition." </a:t>
            </a:r>
            <a:r>
              <a:rPr lang="en-US" altLang="zh-TW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bmvc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Vol. 1. No. 3. 2015.</a:t>
            </a:r>
          </a:p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先視為一個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8631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類的分類氣，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接著再把最後一層拿掉，變成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vector</a:t>
            </a: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還可以用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triplet loss 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fine-tune</a:t>
            </a:r>
            <a:b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为什么不适用 </a:t>
            </a:r>
            <a:r>
              <a:rPr lang="en-US" altLang="zh-CN" dirty="0"/>
              <a:t>softmax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函数呢，</a:t>
            </a:r>
            <a:r>
              <a:rPr lang="en-US" altLang="zh-CN" dirty="0"/>
              <a:t>softmax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最终的类别数是确定的，而</a:t>
            </a:r>
            <a:r>
              <a:rPr lang="en-US" altLang="zh-CN" dirty="0"/>
              <a:t>Triplet loss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学到的是一个好的</a:t>
            </a:r>
            <a:r>
              <a:rPr lang="en-US" altLang="zh-CN" dirty="0"/>
              <a:t>embedding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，相似的图像在</a:t>
            </a:r>
            <a:r>
              <a:rPr lang="en-US" altLang="zh-CN" dirty="0"/>
              <a:t>embedding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空间里是相近的，可以判断是否是同一个人脸。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4145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/>
              <a:t>Knn</a:t>
            </a:r>
            <a:r>
              <a:rPr lang="zh-CN" altLang="en-US" dirty="0"/>
              <a:t>在高為的表現不好，因為有維度災難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在樣本數一樣的情況下，為度越高在空間的分佈越稀疏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越接近這個球的中心就越稀疏，當維度一直增加距離趨近於</a:t>
            </a:r>
            <a:r>
              <a:rPr lang="en-US" altLang="zh-CN" dirty="0"/>
              <a:t>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因為</a:t>
            </a:r>
            <a:r>
              <a:rPr lang="en-US" altLang="zh-CN" dirty="0" err="1"/>
              <a:t>knn</a:t>
            </a:r>
            <a:r>
              <a:rPr lang="zh-CN" altLang="en-US" dirty="0"/>
              <a:t>完全對</a:t>
            </a:r>
            <a:r>
              <a:rPr lang="en-US" altLang="zh-CN" dirty="0"/>
              <a:t>data</a:t>
            </a:r>
            <a:r>
              <a:rPr lang="zh-CN" altLang="en-US" dirty="0"/>
              <a:t>不做處理，如果樣本不夠多很容易</a:t>
            </a:r>
            <a:r>
              <a:rPr lang="en-US" altLang="zh-CN" dirty="0"/>
              <a:t>overfitting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KNN</a:t>
            </a:r>
            <a:r>
              <a:rPr lang="zh-CN" altLang="en-US" dirty="0"/>
              <a:t>就是要比</a:t>
            </a:r>
            <a:r>
              <a:rPr lang="en-US" altLang="zh-CN" dirty="0"/>
              <a:t>n</a:t>
            </a:r>
            <a:r>
              <a:rPr lang="zh-CN" altLang="en-US" dirty="0"/>
              <a:t>次</a:t>
            </a:r>
            <a:r>
              <a:rPr lang="en-US" altLang="zh-CN" dirty="0"/>
              <a:t>, </a:t>
            </a:r>
            <a:r>
              <a:rPr lang="en-US" altLang="zh-CN" dirty="0" err="1"/>
              <a:t>ann</a:t>
            </a:r>
            <a:r>
              <a:rPr lang="zh-CN" altLang="en-US" dirty="0"/>
              <a:t>可以想像成對空間的劃分，可以找到子空間，不用所有的空間都找過，速度快但是犧牲一些準確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ＨＮＳＷ是一個</a:t>
            </a:r>
            <a:r>
              <a:rPr lang="en-US" altLang="zh-CN" dirty="0"/>
              <a:t>greedy</a:t>
            </a:r>
            <a:r>
              <a:rPr lang="zh-CN" altLang="en-US" dirty="0"/>
              <a:t>，先用粗略地找（邊比較大）達到局部最小的時候，再往下一層找，這層的邊都會比較小，</a:t>
            </a:r>
            <a:br>
              <a:rPr lang="en-US" altLang="zh-CN" dirty="0"/>
            </a:br>
            <a:r>
              <a:rPr lang="zh-CN" altLang="en-US" dirty="0"/>
              <a:t>可以有效降低複雜度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hlinkClick r:id="rId3"/>
              </a:rPr>
              <a:t>https://www.zhihu.com/question/27836140</a:t>
            </a:r>
            <a:br>
              <a:rPr lang="en-US" altLang="zh-TW" dirty="0"/>
            </a:br>
            <a:r>
              <a:rPr lang="en-US" altLang="zh-TW" dirty="0"/>
              <a:t>http://</a:t>
            </a:r>
            <a:r>
              <a:rPr lang="en-US" altLang="zh-TW" dirty="0" err="1"/>
              <a:t>www.visiondummy.com</a:t>
            </a:r>
            <a:r>
              <a:rPr lang="en-US" altLang="zh-TW" dirty="0"/>
              <a:t>/2014/04/curse-dimensionality-affect-classification/</a:t>
            </a:r>
          </a:p>
          <a:p>
            <a:endParaRPr kumimoji="1" lang="en-US" altLang="zh-TW" dirty="0"/>
          </a:p>
          <a:p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self study - Curse of dimensionality: kNN classifier - Cross Validated</a:t>
            </a:r>
          </a:p>
          <a:p>
            <a:endParaRPr lang="en-US" altLang="zh-TW" sz="1200" b="0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4"/>
            </a:endParaRPr>
          </a:p>
          <a:p>
            <a:r>
              <a:rPr lang="en-US" altLang="zh-TW" dirty="0">
                <a:hlinkClick r:id="rId5"/>
              </a:rPr>
              <a:t>https://www.ryanligod.com/2018/11/27/2018-11-27%20HNSW%20%E4%BB%8B%E7%BB%8D/</a:t>
            </a:r>
            <a:b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</a:br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https://stats.stackexchange.com/.../curse-of-dimensionality-knn-classifier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5772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409_0, 312_3, 280_2, 012_3, 409_2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7252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83512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PASCAL person layout dataset</a:t>
            </a:r>
            <a:r>
              <a:rPr lang="zh-TW" altLang="zh-TW" dirty="0">
                <a:effectLst/>
              </a:rPr>
              <a:t> </a:t>
            </a:r>
            <a:endParaRPr lang="en-US" altLang="zh-TW" dirty="0">
              <a:effectLst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Annotated Faces in the Wild</a:t>
            </a:r>
            <a:r>
              <a:rPr lang="zh-TW" altLang="zh-TW" dirty="0">
                <a:effectLst/>
              </a:rPr>
              <a:t>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1158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Detection Data Set and Benchmark</a:t>
            </a:r>
            <a:endParaRPr kumimoji="1" lang="en-US" altLang="zh-CN" dirty="0"/>
          </a:p>
          <a:p>
            <a:r>
              <a:rPr kumimoji="1" lang="zh-CN" altLang="en-US" dirty="0"/>
              <a:t>離散的意思是一個</a:t>
            </a:r>
            <a:r>
              <a:rPr kumimoji="1" lang="en-US" altLang="zh-CN" dirty="0"/>
              <a:t>face</a:t>
            </a:r>
            <a:r>
              <a:rPr kumimoji="1" lang="zh-CN" altLang="en-US" dirty="0"/>
              <a:t>一個</a:t>
            </a:r>
            <a:r>
              <a:rPr kumimoji="1" lang="en-US" altLang="zh-CN" dirty="0"/>
              <a:t>face</a:t>
            </a:r>
            <a:r>
              <a:rPr kumimoji="1" lang="zh-CN" altLang="en-US" dirty="0"/>
              <a:t>看</a:t>
            </a:r>
            <a:br>
              <a:rPr kumimoji="1" lang="en-US" altLang="zh-CN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31086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86146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 precision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就是曲線下的面積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ＦＤＤＢ他有自己的評估方式類似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的方式，橫軸是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01218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54606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Labeled Faces in the Wild</a:t>
            </a:r>
            <a:b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</a:t>
            </a: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/rec</a:t>
            </a:r>
            <a:endParaRPr lang="en-US" altLang="zh-TW" dirty="0">
              <a:hlinkClick r:id="rId3"/>
            </a:endParaRPr>
          </a:p>
          <a:p>
            <a:r>
              <a:rPr lang="en-US" altLang="zh-TW" dirty="0">
                <a:hlinkClick r:id="rId3"/>
              </a:rPr>
              <a:t>http://vis-www.cs.umass.edu/lfw/index.html</a:t>
            </a:r>
            <a:br>
              <a:rPr lang="en-US" altLang="zh-TW" dirty="0"/>
            </a:br>
            <a:br>
              <a:rPr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0626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</a:t>
            </a:r>
            <a:r>
              <a:rPr kumimoji="1" lang="en-US" altLang="zh-CN" dirty="0"/>
              <a:t> 9 fold </a:t>
            </a:r>
            <a:r>
              <a:rPr kumimoji="1" lang="zh-CN" altLang="en-US" dirty="0"/>
              <a:t>每個</a:t>
            </a:r>
            <a:r>
              <a:rPr kumimoji="1" lang="en-US" altLang="zh-CN" dirty="0"/>
              <a:t>fold</a:t>
            </a:r>
            <a:r>
              <a:rPr kumimoji="1" lang="zh-CN" altLang="en-US" dirty="0"/>
              <a:t>都有自己的</a:t>
            </a:r>
            <a:r>
              <a:rPr kumimoji="1" lang="en-US" altLang="zh-CN" dirty="0" err="1"/>
              <a:t>fpr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tpr</a:t>
            </a:r>
            <a:r>
              <a:rPr kumimoji="1" lang="en-US" altLang="zh-CN" dirty="0"/>
              <a:t> </a:t>
            </a:r>
            <a:r>
              <a:rPr kumimoji="1" lang="zh-CN" altLang="en-US" dirty="0"/>
              <a:t>曲平均可以畫出平均的</a:t>
            </a:r>
            <a:r>
              <a:rPr kumimoji="1" lang="en-US" altLang="zh-CN" dirty="0"/>
              <a:t>roc curve</a:t>
            </a:r>
          </a:p>
          <a:p>
            <a:r>
              <a:rPr kumimoji="1" lang="en-US" altLang="zh-CN" dirty="0"/>
              <a:t>10 </a:t>
            </a:r>
            <a:r>
              <a:rPr kumimoji="1" lang="zh-CN" altLang="en-US" dirty="0"/>
              <a:t>個</a:t>
            </a:r>
            <a:r>
              <a:rPr kumimoji="1" lang="en-US" altLang="zh-CN" dirty="0" err="1"/>
              <a:t>Auc</a:t>
            </a:r>
            <a:r>
              <a:rPr kumimoji="1" lang="zh-CN" altLang="en-US" dirty="0"/>
              <a:t>的標準差代表一個標準差是</a:t>
            </a:r>
            <a:r>
              <a:rPr kumimoji="1" lang="en-US" altLang="zh-CN" dirty="0"/>
              <a:t>0.001</a:t>
            </a:r>
          </a:p>
          <a:p>
            <a:br>
              <a:rPr kumimoji="1" lang="en-US" altLang="zh-CN" dirty="0"/>
            </a:br>
            <a:r>
              <a:rPr kumimoji="1" lang="zh-CN" altLang="en-US" dirty="0"/>
              <a:t>標準差</a:t>
            </a:r>
            <a:br>
              <a:rPr kumimoji="1" lang="en-US" altLang="zh-CN" dirty="0"/>
            </a:br>
            <a:r>
              <a:rPr kumimoji="1" lang="zh-CN" altLang="en-US" dirty="0"/>
              <a:t>根據</a:t>
            </a:r>
            <a:r>
              <a:rPr kumimoji="1" lang="en-US" altLang="zh-CN" dirty="0"/>
              <a:t>fold/acc</a:t>
            </a:r>
          </a:p>
          <a:p>
            <a:r>
              <a:rPr kumimoji="1" lang="zh-CN" altLang="en-US" dirty="0"/>
              <a:t>設定一段</a:t>
            </a:r>
            <a:r>
              <a:rPr kumimoji="1" lang="en-US" altLang="zh-CN" dirty="0"/>
              <a:t>threshold</a:t>
            </a:r>
            <a:r>
              <a:rPr kumimoji="1" lang="zh-CN" altLang="en-US" dirty="0"/>
              <a:t>的區間，透過</a:t>
            </a:r>
            <a:r>
              <a:rPr kumimoji="1" lang="en-US" altLang="zh-CN" dirty="0"/>
              <a:t>10fold</a:t>
            </a:r>
            <a:r>
              <a:rPr kumimoji="1" lang="zh-CN" altLang="en-US" dirty="0"/>
              <a:t>算各自錯幾個，選擇平均錯最少的當作</a:t>
            </a:r>
            <a:r>
              <a:rPr kumimoji="1" lang="en-US" altLang="zh-CN" dirty="0"/>
              <a:t>threshold</a:t>
            </a:r>
            <a:br>
              <a:rPr kumimoji="1" lang="en-US" altLang="zh-CN" dirty="0"/>
            </a:br>
            <a:r>
              <a:rPr kumimoji="1" lang="zh-CN" altLang="en-US" dirty="0"/>
              <a:t>接著再用此</a:t>
            </a:r>
            <a:r>
              <a:rPr kumimoji="1" lang="en-US" altLang="zh-CN" dirty="0"/>
              <a:t>threshold</a:t>
            </a:r>
            <a:r>
              <a:rPr kumimoji="1" lang="zh-CN" altLang="en-US" dirty="0"/>
              <a:t>當作標準算</a:t>
            </a:r>
            <a:r>
              <a:rPr kumimoji="1" lang="en-US" altLang="zh-CN" dirty="0"/>
              <a:t>10fold</a:t>
            </a:r>
            <a:r>
              <a:rPr kumimoji="1" lang="zh-CN" altLang="en-US" dirty="0"/>
              <a:t>各自的</a:t>
            </a:r>
            <a:r>
              <a:rPr kumimoji="1" lang="en-US" altLang="zh-CN" dirty="0"/>
              <a:t>accuracy</a:t>
            </a:r>
            <a:r>
              <a:rPr kumimoji="1" lang="zh-CN" altLang="en-US" dirty="0"/>
              <a:t>平均</a:t>
            </a:r>
            <a:br>
              <a:rPr kumimoji="1" lang="en-US" altLang="zh-CN" dirty="0"/>
            </a:br>
            <a:r>
              <a:rPr kumimoji="1" lang="zh-CN" altLang="en-US" dirty="0"/>
              <a:t>小標題要寫</a:t>
            </a:r>
            <a:r>
              <a:rPr kumimoji="1" lang="en-US" altLang="zh-CN" dirty="0" err="1"/>
              <a:t>ver</a:t>
            </a:r>
            <a:r>
              <a:rPr kumimoji="1" lang="en-US" altLang="zh-CN" dirty="0"/>
              <a:t>/rec</a:t>
            </a:r>
          </a:p>
          <a:p>
            <a:br>
              <a:rPr kumimoji="1" lang="en-US" altLang="zh-CN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01890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biometrics.idealtest.org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dbDetailForUser.do?id</a:t>
            </a:r>
            <a:r>
              <a:rPr kumimoji="1" lang="en-US" altLang="zh-TW" dirty="0"/>
              <a:t>=9</a:t>
            </a:r>
            <a:br>
              <a:rPr kumimoji="1"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71169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58523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77889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換顏色</a:t>
            </a:r>
            <a:br>
              <a:rPr kumimoji="1" lang="en-US" altLang="zh-TW" dirty="0"/>
            </a:br>
            <a:r>
              <a:rPr kumimoji="1" lang="zh-CN" altLang="en-US" dirty="0"/>
              <a:t>多一個圖</a:t>
            </a:r>
            <a:r>
              <a:rPr kumimoji="1" lang="en-US" altLang="zh-CN" dirty="0" err="1"/>
              <a:t>fp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fn</a:t>
            </a:r>
            <a:r>
              <a:rPr kumimoji="1" lang="zh-CN" altLang="en-US" dirty="0"/>
              <a:t>與</a:t>
            </a:r>
            <a:r>
              <a:rPr kumimoji="1" lang="en-US" altLang="zh-CN" dirty="0"/>
              <a:t>alpha</a:t>
            </a:r>
            <a:r>
              <a:rPr kumimoji="1" lang="zh-CN" altLang="en-US" dirty="0"/>
              <a:t>的關係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73995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的效果都比較好</a:t>
            </a:r>
            <a:endParaRPr kumimoji="1" lang="en-US" altLang="zh-CN" dirty="0"/>
          </a:p>
          <a:p>
            <a:r>
              <a:rPr kumimoji="1" lang="zh-CN" altLang="en-US" dirty="0"/>
              <a:t>然後橘色是沒做</a:t>
            </a:r>
            <a:r>
              <a:rPr kumimoji="1" lang="en-US" altLang="zh-CN" dirty="0"/>
              <a:t>alignment</a:t>
            </a:r>
          </a:p>
          <a:p>
            <a:r>
              <a:rPr kumimoji="1" lang="zh-CN" altLang="en-US" dirty="0"/>
              <a:t>藍色是只有在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的時候做</a:t>
            </a:r>
            <a:r>
              <a:rPr kumimoji="1" lang="en-US" altLang="zh-CN" dirty="0"/>
              <a:t>alignment</a:t>
            </a:r>
          </a:p>
          <a:p>
            <a:r>
              <a:rPr kumimoji="1" lang="zh-CN" altLang="en-US" dirty="0"/>
              <a:t>綠色是</a:t>
            </a:r>
            <a:r>
              <a:rPr kumimoji="1" lang="en-US" altLang="zh-CN" dirty="0"/>
              <a:t>train/test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257149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400774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827856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r>
              <a:rPr kumimoji="1" lang="zh-CN" altLang="en-US" dirty="0"/>
              <a:t>每個人幾張到幾張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993581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r>
              <a:rPr kumimoji="1" lang="zh-CN" altLang="en-US" dirty="0"/>
              <a:t>紅線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55663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不要寫全部</a:t>
            </a:r>
            <a:br>
              <a:rPr kumimoji="1" lang="en-US" altLang="zh-TW" dirty="0"/>
            </a:br>
            <a:r>
              <a:rPr kumimoji="1" lang="zh-CN" altLang="en-US" dirty="0"/>
              <a:t>放片語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37162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708958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Chen,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Bor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-Chun, Chu-Song Chen, and Winston H. Hsu. "Cross-age reference coding for age-invariant face recognition and retrieval." 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European Conference on Computer Vision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Springer, Cham, 2014.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762462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s </a:t>
            </a:r>
            <a:r>
              <a:rPr kumimoji="1" lang="zh-TW" altLang="en-US" baseline="-25000" dirty="0"/>
              <a:t>＋</a:t>
            </a:r>
            <a:r>
              <a:rPr kumimoji="1" lang="en-US" altLang="zh-TW" baseline="-25000" dirty="0"/>
              <a:t>future work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32447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5747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True matches and false matches are in green and red boxes, respectively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82008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37935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www.mecs-press.org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ijigsp</a:t>
            </a:r>
            <a:r>
              <a:rPr kumimoji="1" lang="en-US" altLang="zh-TW" dirty="0"/>
              <a:t>/ijigsp-v6-n2/IJIGSP-V6-N2-6.pdf</a:t>
            </a:r>
            <a:br>
              <a:rPr kumimoji="1" lang="en-US" altLang="zh-TW" dirty="0"/>
            </a:br>
            <a:r>
              <a:rPr kumimoji="1" lang="zh-CN" altLang="en-US" dirty="0"/>
              <a:t>備用投影片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68182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有三個輸入一個是</a:t>
            </a:r>
            <a:r>
              <a:rPr kumimoji="1" lang="en-US" altLang="zh-CN" dirty="0"/>
              <a:t>anchor positive negative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04332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1 2</a:t>
            </a:r>
            <a:r>
              <a:rPr kumimoji="1" lang="zh-CN" altLang="en-US" dirty="0"/>
              <a:t>比較是指有取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表現比較好</a:t>
            </a:r>
            <a:endParaRPr kumimoji="1" lang="en-US" altLang="zh-CN" dirty="0"/>
          </a:p>
          <a:p>
            <a:r>
              <a:rPr kumimoji="1" lang="en-US" altLang="zh-CN" dirty="0"/>
              <a:t>2 3</a:t>
            </a:r>
            <a:r>
              <a:rPr kumimoji="1" lang="zh-CN" altLang="en-US" dirty="0"/>
              <a:t>是指只有在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情況下反而不好</a:t>
            </a:r>
            <a:endParaRPr kumimoji="1" lang="en-US" altLang="zh-CN" dirty="0"/>
          </a:p>
          <a:p>
            <a:r>
              <a:rPr kumimoji="1" lang="en-US" altLang="zh-CN" dirty="0"/>
              <a:t>3 4</a:t>
            </a:r>
            <a:r>
              <a:rPr kumimoji="1" lang="zh-CN" altLang="en-US" dirty="0"/>
              <a:t>是在</a:t>
            </a:r>
            <a:r>
              <a:rPr kumimoji="1" lang="en-US" altLang="zh-CN" dirty="0"/>
              <a:t>train/ test</a:t>
            </a:r>
            <a:r>
              <a:rPr kumimoji="1" lang="zh-CN" altLang="en-US" dirty="0"/>
              <a:t>都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情況下效果最好</a:t>
            </a:r>
            <a:endParaRPr kumimoji="1" lang="en-US" altLang="zh-CN" dirty="0"/>
          </a:p>
          <a:p>
            <a:r>
              <a:rPr kumimoji="1" lang="en-US" altLang="zh-CN" dirty="0"/>
              <a:t>4 5</a:t>
            </a:r>
            <a:r>
              <a:rPr kumimoji="1" lang="zh-TW" altLang="en-US" dirty="0"/>
              <a:t>是在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的效果比較好</a:t>
            </a:r>
            <a:endParaRPr kumimoji="1" lang="en-US" altLang="zh-CN" dirty="0"/>
          </a:p>
          <a:p>
            <a:r>
              <a:rPr kumimoji="1" lang="en-US" altLang="zh-CN" dirty="0"/>
              <a:t>5 6</a:t>
            </a:r>
            <a:r>
              <a:rPr kumimoji="1" lang="zh-CN" altLang="en-US" dirty="0"/>
              <a:t>代表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endParaRPr kumimoji="1" lang="en-US" altLang="zh-CN" dirty="0"/>
          </a:p>
          <a:p>
            <a:r>
              <a:rPr kumimoji="1" lang="zh-CN" altLang="en-US" dirty="0"/>
              <a:t>同樣的</a:t>
            </a:r>
            <a:r>
              <a:rPr kumimoji="1" lang="en-US" altLang="zh-CN" dirty="0"/>
              <a:t> 7 8</a:t>
            </a:r>
            <a:r>
              <a:rPr kumimoji="1" lang="zh-CN" altLang="en-US" dirty="0"/>
              <a:t>也是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br>
              <a:rPr kumimoji="1" lang="en-US" altLang="zh-CN" dirty="0"/>
            </a:br>
            <a:r>
              <a:rPr kumimoji="1" lang="zh-CN" altLang="en-US" dirty="0"/>
              <a:t>加上取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的照片</a:t>
            </a:r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679032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Preprocessing </a:t>
            </a:r>
            <a:r>
              <a:rPr kumimoji="1" lang="zh-TW" altLang="en-US" dirty="0"/>
              <a:t>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 channel-wise mean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channel values of all pictures in dataset.</a:t>
            </a:r>
          </a:p>
          <a:p>
            <a:r>
              <a:rPr lang="en" altLang="zh-TW" dirty="0"/>
              <a:t>[91.4953, 103.8827, 131.0912]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(in BGR order).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427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99319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Preprocessing </a:t>
            </a:r>
            <a:r>
              <a:rPr kumimoji="1" lang="zh-TW" altLang="en-US" dirty="0"/>
              <a:t>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 channel-wise mean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channel values of all pictures in dataset.</a:t>
            </a:r>
          </a:p>
          <a:p>
            <a:r>
              <a:rPr lang="en" altLang="zh-TW" dirty="0"/>
              <a:t>[91.4953, 103.8827, 131.0912]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(in BGR order).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39046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r>
              <a:rPr kumimoji="1" lang="zh-CN" altLang="en-US" dirty="0"/>
              <a:t>多加一個投票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57580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多家</a:t>
            </a:r>
            <a:r>
              <a:rPr kumimoji="1" lang="en-US" altLang="zh-CN" dirty="0" err="1"/>
              <a:t>simility</a:t>
            </a:r>
            <a:br>
              <a:rPr kumimoji="1" lang="en-US" altLang="zh-CN" dirty="0"/>
            </a:br>
            <a:r>
              <a:rPr kumimoji="1" lang="zh-CN" altLang="en-US" dirty="0"/>
              <a:t>眼鏡可以加在</a:t>
            </a:r>
            <a:r>
              <a:rPr kumimoji="1" lang="en-US" altLang="zh-CN" dirty="0"/>
              <a:t>future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38049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923031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1 2</a:t>
            </a:r>
            <a:r>
              <a:rPr kumimoji="1" lang="zh-CN" altLang="en-US" dirty="0"/>
              <a:t>比較是指有取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表現比較好</a:t>
            </a:r>
            <a:endParaRPr kumimoji="1" lang="en-US" altLang="zh-CN" dirty="0"/>
          </a:p>
          <a:p>
            <a:r>
              <a:rPr kumimoji="1" lang="en-US" altLang="zh-CN" dirty="0"/>
              <a:t>2 3</a:t>
            </a:r>
            <a:r>
              <a:rPr kumimoji="1" lang="zh-CN" altLang="en-US" dirty="0"/>
              <a:t>是指只有在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情況下反而不好</a:t>
            </a:r>
            <a:endParaRPr kumimoji="1" lang="en-US" altLang="zh-CN" dirty="0"/>
          </a:p>
          <a:p>
            <a:r>
              <a:rPr kumimoji="1" lang="en-US" altLang="zh-CN" dirty="0"/>
              <a:t>3 4</a:t>
            </a:r>
            <a:r>
              <a:rPr kumimoji="1" lang="zh-CN" altLang="en-US" dirty="0"/>
              <a:t>是在</a:t>
            </a:r>
            <a:r>
              <a:rPr kumimoji="1" lang="en-US" altLang="zh-CN" dirty="0"/>
              <a:t>train/ test</a:t>
            </a:r>
            <a:r>
              <a:rPr kumimoji="1" lang="zh-CN" altLang="en-US" dirty="0"/>
              <a:t>都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情況下效果最好</a:t>
            </a:r>
            <a:endParaRPr kumimoji="1" lang="en-US" altLang="zh-CN" dirty="0"/>
          </a:p>
          <a:p>
            <a:r>
              <a:rPr kumimoji="1" lang="en-US" altLang="zh-CN" dirty="0"/>
              <a:t>4 5</a:t>
            </a:r>
            <a:r>
              <a:rPr kumimoji="1" lang="zh-TW" altLang="en-US" dirty="0"/>
              <a:t>是在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的效果比較好</a:t>
            </a:r>
            <a:endParaRPr kumimoji="1" lang="en-US" altLang="zh-CN" dirty="0"/>
          </a:p>
          <a:p>
            <a:r>
              <a:rPr kumimoji="1" lang="en-US" altLang="zh-CN" dirty="0"/>
              <a:t>5 6</a:t>
            </a:r>
            <a:r>
              <a:rPr kumimoji="1" lang="zh-CN" altLang="en-US" dirty="0"/>
              <a:t>代表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endParaRPr kumimoji="1" lang="en-US" altLang="zh-CN" dirty="0"/>
          </a:p>
          <a:p>
            <a:r>
              <a:rPr kumimoji="1" lang="zh-CN" altLang="en-US" dirty="0"/>
              <a:t>同樣的</a:t>
            </a:r>
            <a:r>
              <a:rPr kumimoji="1" lang="en-US" altLang="zh-CN" dirty="0"/>
              <a:t> 7 8</a:t>
            </a:r>
            <a:r>
              <a:rPr kumimoji="1" lang="zh-CN" altLang="en-US" dirty="0"/>
              <a:t>也是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br>
              <a:rPr kumimoji="1" lang="en-US" altLang="zh-CN" dirty="0"/>
            </a:br>
            <a:r>
              <a:rPr kumimoji="1" lang="zh-CN" altLang="en-US" dirty="0"/>
              <a:t>加上取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的照片</a:t>
            </a:r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27203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有些資料有重複</a:t>
            </a:r>
            <a:endParaRPr kumimoji="1" lang="en-US" altLang="zh-CN" dirty="0"/>
          </a:p>
          <a:p>
            <a:r>
              <a:rPr kumimoji="1" lang="zh-CN" altLang="en-US" dirty="0"/>
              <a:t>有去問作者了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33585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1 2</a:t>
            </a:r>
            <a:r>
              <a:rPr kumimoji="1" lang="zh-CN" altLang="en-US" dirty="0"/>
              <a:t>比較是指有取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表現比較好</a:t>
            </a:r>
            <a:endParaRPr kumimoji="1" lang="en-US" altLang="zh-CN" dirty="0"/>
          </a:p>
          <a:p>
            <a:r>
              <a:rPr kumimoji="1" lang="en-US" altLang="zh-CN" dirty="0"/>
              <a:t>2 3</a:t>
            </a:r>
            <a:r>
              <a:rPr kumimoji="1" lang="zh-CN" altLang="en-US" dirty="0"/>
              <a:t>是指只有在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情況下反而不好</a:t>
            </a:r>
            <a:endParaRPr kumimoji="1" lang="en-US" altLang="zh-CN" dirty="0"/>
          </a:p>
          <a:p>
            <a:r>
              <a:rPr kumimoji="1" lang="en-US" altLang="zh-CN" dirty="0"/>
              <a:t>3 4</a:t>
            </a:r>
            <a:r>
              <a:rPr kumimoji="1" lang="zh-CN" altLang="en-US" dirty="0"/>
              <a:t>是在</a:t>
            </a:r>
            <a:r>
              <a:rPr kumimoji="1" lang="en-US" altLang="zh-CN" dirty="0"/>
              <a:t>train/ test</a:t>
            </a:r>
            <a:r>
              <a:rPr kumimoji="1" lang="zh-CN" altLang="en-US" dirty="0"/>
              <a:t>都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情況下效果最好</a:t>
            </a:r>
            <a:endParaRPr kumimoji="1" lang="en-US" altLang="zh-CN" dirty="0"/>
          </a:p>
          <a:p>
            <a:r>
              <a:rPr kumimoji="1" lang="en-US" altLang="zh-CN" dirty="0"/>
              <a:t>4 5</a:t>
            </a:r>
            <a:r>
              <a:rPr kumimoji="1" lang="zh-TW" altLang="en-US" dirty="0"/>
              <a:t>是在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的效果比較好</a:t>
            </a:r>
            <a:endParaRPr kumimoji="1" lang="en-US" altLang="zh-CN" dirty="0"/>
          </a:p>
          <a:p>
            <a:r>
              <a:rPr kumimoji="1" lang="en-US" altLang="zh-CN" dirty="0"/>
              <a:t>5 6</a:t>
            </a:r>
            <a:r>
              <a:rPr kumimoji="1" lang="zh-CN" altLang="en-US" dirty="0"/>
              <a:t>代表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endParaRPr kumimoji="1" lang="en-US" altLang="zh-CN" dirty="0"/>
          </a:p>
          <a:p>
            <a:r>
              <a:rPr kumimoji="1" lang="zh-CN" altLang="en-US" dirty="0"/>
              <a:t>同樣的</a:t>
            </a:r>
            <a:r>
              <a:rPr kumimoji="1" lang="en-US" altLang="zh-CN" dirty="0"/>
              <a:t> 7 8</a:t>
            </a:r>
            <a:r>
              <a:rPr kumimoji="1" lang="zh-CN" altLang="en-US" dirty="0"/>
              <a:t>也是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br>
              <a:rPr kumimoji="1" lang="en-US" altLang="zh-CN" dirty="0"/>
            </a:br>
            <a:r>
              <a:rPr kumimoji="1" lang="zh-CN" altLang="en-US" dirty="0"/>
              <a:t>加上取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的照片</a:t>
            </a:r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697228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合成一張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50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1323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合成一張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0605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Rapidly Digested Convolutional Layers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主要是解決速度問題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快速的縮小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的大小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採用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C.ReLU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activation function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CRelU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來保證輸出維度不變的情況下，減少卷積核數量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Scale Convolutional Layers(MSCL)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類似於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，在網絡的不同層進行檢測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作者提出來的點就在於增加小的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的訓練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定義了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密度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來平衡對密度不足的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來增加偏移訓練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4950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2016</a:t>
            </a:r>
            <a:r>
              <a:rPr kumimoji="1" lang="zh-CN" altLang="en-US" dirty="0"/>
              <a:t>年提出的一個</a:t>
            </a:r>
            <a:r>
              <a:rPr kumimoji="1" lang="en-US" altLang="zh-CN" dirty="0"/>
              <a:t>multi-task </a:t>
            </a:r>
            <a:r>
              <a:rPr kumimoji="1" lang="zh-CN" altLang="en-US" dirty="0"/>
              <a:t>論文的人臉偵測還有人臉特徵同時進行</a:t>
            </a:r>
            <a:endParaRPr kumimoji="1" lang="en-US" altLang="zh-CN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給定一張照片的時候，將其縮放到不同尺度形成圖像金字塔，以達到尺度不變</a:t>
            </a:r>
            <a:endParaRPr kumimoji="1" lang="en-US" altLang="zh-CN" dirty="0"/>
          </a:p>
          <a:p>
            <a:r>
              <a:rPr kumimoji="1" lang="zh-CN" altLang="en-US" dirty="0"/>
              <a:t>總共有三個</a:t>
            </a:r>
            <a:r>
              <a:rPr kumimoji="1" lang="en-US" altLang="zh-CN" dirty="0"/>
              <a:t>CNN cascade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對人臉的處理是按照一種由粗到細的方式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是一個全卷積網絡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(FCN)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，全卷積網絡的優點在於可以輸入任意尺寸的圖像，生成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人臉分類、一些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、還有人臉上的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 regression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的方法來校正這些候選窗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使用非極大值抑制（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）合併重疊的候選框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1434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7538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5" name="矩形 11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6" name="矩形 13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7" name="矩形 18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" name="直線接點 10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1" name="直線接點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2" name="直線接點 19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3" name="直線接點 15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4" name="直線接點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5" name="直線接點 21"/>
          <p:cNvSpPr>
            <a:spLocks noChangeShapeType="1"/>
          </p:cNvSpPr>
          <p:nvPr/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6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7" name="橢圓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8" name="橢圓 22"/>
          <p:cNvSpPr/>
          <p:nvPr/>
        </p:nvSpPr>
        <p:spPr bwMode="auto">
          <a:xfrm>
            <a:off x="1309688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9" name="橢圓 23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0" name="橢圓 25"/>
          <p:cNvSpPr/>
          <p:nvPr/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1" name="橢圓 24"/>
          <p:cNvSpPr/>
          <p:nvPr/>
        </p:nvSpPr>
        <p:spPr>
          <a:xfrm>
            <a:off x="1905000" y="4495800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pic>
        <p:nvPicPr>
          <p:cNvPr id="22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1413" y="2778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sz="3500" b="0" i="0"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23" name="日期版面配置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463" y="1174750"/>
            <a:ext cx="2286000" cy="3810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4" name="頁尾版面配置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81475"/>
            <a:ext cx="3657600" cy="3841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5" name="投影片編號版面配置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63" y="4929188"/>
            <a:ext cx="609600" cy="5175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8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1DE850CD-D9E7-475E-9293-0D1615A65C8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4198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03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288" y="1889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689264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68313" y="981075"/>
            <a:ext cx="3990975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11688" y="981075"/>
            <a:ext cx="3992562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53151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>
              <a:latin typeface="+mn-lt"/>
              <a:ea typeface="+mn-ea"/>
            </a:endParaRPr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028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468313" y="981075"/>
            <a:ext cx="8135937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030" name="直線接點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32" name="直線接點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cxnSp>
        <p:nvCxnSpPr>
          <p:cNvPr id="15" name="直線接點 14"/>
          <p:cNvCxnSpPr/>
          <p:nvPr userDrawn="1"/>
        </p:nvCxnSpPr>
        <p:spPr>
          <a:xfrm>
            <a:off x="214313" y="868363"/>
            <a:ext cx="8429625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 userDrawn="1"/>
        </p:nvCxnSpPr>
        <p:spPr>
          <a:xfrm>
            <a:off x="188882" y="920737"/>
            <a:ext cx="8429684" cy="158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 userDrawn="1"/>
        </p:nvSpPr>
        <p:spPr>
          <a:xfrm>
            <a:off x="8636000" y="6230938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4" name="矩形 13"/>
          <p:cNvSpPr/>
          <p:nvPr userDrawn="1"/>
        </p:nvSpPr>
        <p:spPr>
          <a:xfrm>
            <a:off x="8405813" y="6230938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598261DC-4F96-4556-9C28-A466A1AFAEC4}" type="slidenum">
              <a:rPr kumimoji="0" lang="zh-TW" altLang="en-US" sz="1800" smtClean="0">
                <a:solidFill>
                  <a:srgbClr val="862110"/>
                </a:solidFill>
                <a:latin typeface="Calibri" panose="020F0502020204030204" pitchFamily="34" charset="0"/>
              </a:rPr>
              <a:pPr eaLnBrk="1" hangingPunct="1">
                <a:defRPr/>
              </a:pPr>
              <a:t>‹#›</a:t>
            </a:fld>
            <a:r>
              <a:rPr kumimoji="0" lang="en-US" altLang="zh-TW" sz="1800" dirty="0">
                <a:solidFill>
                  <a:srgbClr val="862110"/>
                </a:solidFill>
                <a:latin typeface="Calibri" panose="020F0502020204030204" pitchFamily="34" charset="0"/>
              </a:rPr>
              <a:t>/30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2" r:id="rId2"/>
    <p:sldLayoutId id="2147484115" r:id="rId3"/>
    <p:sldLayoutId id="2147484113" r:id="rId4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 cap="small">
          <a:solidFill>
            <a:schemeClr val="tx1"/>
          </a:solidFill>
          <a:latin typeface="Calibri" pitchFamily="34" charset="0"/>
          <a:ea typeface="標楷體" pitchFamily="65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563" algn="l" rtl="0" eaLnBrk="0" fontAlgn="base" hangingPunct="0">
        <a:spcBef>
          <a:spcPct val="20000"/>
        </a:spcBef>
        <a:spcAft>
          <a:spcPct val="0"/>
        </a:spcAft>
        <a:buClr>
          <a:srgbClr val="E0752F"/>
        </a:buClr>
        <a:buSzPct val="60000"/>
        <a:buFont typeface="Wingdings" panose="05000000000000000000" pitchFamily="2" charset="2"/>
        <a:buChar char="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182563" algn="l" rtl="0" eaLnBrk="0" fontAlgn="base" hangingPunct="0">
        <a:spcBef>
          <a:spcPct val="20000"/>
        </a:spcBef>
        <a:spcAft>
          <a:spcPct val="0"/>
        </a:spcAft>
        <a:buClr>
          <a:srgbClr val="FEC3AE"/>
        </a:buClr>
        <a:buSzPct val="60000"/>
        <a:buFont typeface="Wingdings" panose="05000000000000000000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182563" algn="l" rtl="0" eaLnBrk="0" fontAlgn="base" hangingPunct="0">
        <a:spcBef>
          <a:spcPct val="20000"/>
        </a:spcBef>
        <a:spcAft>
          <a:spcPct val="0"/>
        </a:spcAft>
        <a:buClr>
          <a:srgbClr val="BDCAE9"/>
        </a:buClr>
        <a:buSzPct val="68000"/>
        <a:buFont typeface="Wingdings 2" panose="05020102010507070707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Relationship Id="rId9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usanqq.github.io/UTKFace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13" Type="http://schemas.openxmlformats.org/officeDocument/2006/relationships/image" Target="../media/image37.tiff"/><Relationship Id="rId3" Type="http://schemas.openxmlformats.org/officeDocument/2006/relationships/hyperlink" Target="http://vis-www.cs.umass.edu/lfw/" TargetMode="External"/><Relationship Id="rId7" Type="http://schemas.openxmlformats.org/officeDocument/2006/relationships/image" Target="../media/image31.tiff"/><Relationship Id="rId12" Type="http://schemas.openxmlformats.org/officeDocument/2006/relationships/image" Target="../media/image3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tiff"/><Relationship Id="rId11" Type="http://schemas.openxmlformats.org/officeDocument/2006/relationships/image" Target="../media/image35.tiff"/><Relationship Id="rId5" Type="http://schemas.openxmlformats.org/officeDocument/2006/relationships/image" Target="../media/image29.tiff"/><Relationship Id="rId15" Type="http://schemas.openxmlformats.org/officeDocument/2006/relationships/image" Target="../media/image39.tiff"/><Relationship Id="rId10" Type="http://schemas.openxmlformats.org/officeDocument/2006/relationships/image" Target="../media/image34.tiff"/><Relationship Id="rId4" Type="http://schemas.openxmlformats.org/officeDocument/2006/relationships/image" Target="../media/image25.png"/><Relationship Id="rId9" Type="http://schemas.openxmlformats.org/officeDocument/2006/relationships/image" Target="../media/image33.tiff"/><Relationship Id="rId14" Type="http://schemas.openxmlformats.org/officeDocument/2006/relationships/image" Target="../media/image38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tiff"/><Relationship Id="rId3" Type="http://schemas.openxmlformats.org/officeDocument/2006/relationships/image" Target="../media/image42.tiff"/><Relationship Id="rId7" Type="http://schemas.openxmlformats.org/officeDocument/2006/relationships/image" Target="../media/image46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tiff"/><Relationship Id="rId5" Type="http://schemas.openxmlformats.org/officeDocument/2006/relationships/image" Target="../media/image44.tiff"/><Relationship Id="rId4" Type="http://schemas.openxmlformats.org/officeDocument/2006/relationships/image" Target="../media/image43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13" Type="http://schemas.openxmlformats.org/officeDocument/2006/relationships/image" Target="../media/image61.jpg"/><Relationship Id="rId3" Type="http://schemas.openxmlformats.org/officeDocument/2006/relationships/image" Target="../media/image51.jpg"/><Relationship Id="rId7" Type="http://schemas.openxmlformats.org/officeDocument/2006/relationships/image" Target="../media/image55.jpg"/><Relationship Id="rId12" Type="http://schemas.openxmlformats.org/officeDocument/2006/relationships/image" Target="../media/image6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jpg"/><Relationship Id="rId11" Type="http://schemas.openxmlformats.org/officeDocument/2006/relationships/image" Target="../media/image59.jpg"/><Relationship Id="rId5" Type="http://schemas.openxmlformats.org/officeDocument/2006/relationships/image" Target="../media/image53.jpg"/><Relationship Id="rId10" Type="http://schemas.openxmlformats.org/officeDocument/2006/relationships/image" Target="../media/image58.jpg"/><Relationship Id="rId4" Type="http://schemas.openxmlformats.org/officeDocument/2006/relationships/image" Target="../media/image52.jpg"/><Relationship Id="rId9" Type="http://schemas.openxmlformats.org/officeDocument/2006/relationships/image" Target="../media/image57.jpg"/><Relationship Id="rId14" Type="http://schemas.openxmlformats.org/officeDocument/2006/relationships/image" Target="../media/image62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08.08718" TargetMode="Externa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tiff"/><Relationship Id="rId13" Type="http://schemas.openxmlformats.org/officeDocument/2006/relationships/image" Target="../media/image76.tiff"/><Relationship Id="rId18" Type="http://schemas.openxmlformats.org/officeDocument/2006/relationships/image" Target="../media/image81.tiff"/><Relationship Id="rId3" Type="http://schemas.openxmlformats.org/officeDocument/2006/relationships/image" Target="../media/image66.tiff"/><Relationship Id="rId7" Type="http://schemas.openxmlformats.org/officeDocument/2006/relationships/image" Target="../media/image70.tiff"/><Relationship Id="rId12" Type="http://schemas.openxmlformats.org/officeDocument/2006/relationships/image" Target="../media/image75.tiff"/><Relationship Id="rId17" Type="http://schemas.openxmlformats.org/officeDocument/2006/relationships/image" Target="../media/image80.tiff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79.tiff"/><Relationship Id="rId20" Type="http://schemas.openxmlformats.org/officeDocument/2006/relationships/image" Target="../media/image83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tiff"/><Relationship Id="rId11" Type="http://schemas.openxmlformats.org/officeDocument/2006/relationships/image" Target="../media/image74.tiff"/><Relationship Id="rId5" Type="http://schemas.openxmlformats.org/officeDocument/2006/relationships/image" Target="../media/image68.tiff"/><Relationship Id="rId15" Type="http://schemas.openxmlformats.org/officeDocument/2006/relationships/image" Target="../media/image78.tiff"/><Relationship Id="rId10" Type="http://schemas.openxmlformats.org/officeDocument/2006/relationships/image" Target="../media/image73.tiff"/><Relationship Id="rId19" Type="http://schemas.openxmlformats.org/officeDocument/2006/relationships/image" Target="../media/image82.tiff"/><Relationship Id="rId4" Type="http://schemas.openxmlformats.org/officeDocument/2006/relationships/image" Target="../media/image67.tiff"/><Relationship Id="rId9" Type="http://schemas.openxmlformats.org/officeDocument/2006/relationships/image" Target="../media/image72.tiff"/><Relationship Id="rId14" Type="http://schemas.openxmlformats.org/officeDocument/2006/relationships/image" Target="../media/image77.tif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tiff"/><Relationship Id="rId13" Type="http://schemas.openxmlformats.org/officeDocument/2006/relationships/image" Target="../media/image94.tiff"/><Relationship Id="rId18" Type="http://schemas.openxmlformats.org/officeDocument/2006/relationships/image" Target="../media/image99.tiff"/><Relationship Id="rId3" Type="http://schemas.openxmlformats.org/officeDocument/2006/relationships/image" Target="../media/image84.tiff"/><Relationship Id="rId7" Type="http://schemas.openxmlformats.org/officeDocument/2006/relationships/image" Target="../media/image88.tiff"/><Relationship Id="rId12" Type="http://schemas.openxmlformats.org/officeDocument/2006/relationships/image" Target="../media/image93.tiff"/><Relationship Id="rId17" Type="http://schemas.openxmlformats.org/officeDocument/2006/relationships/image" Target="../media/image98.tiff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97.tiff"/><Relationship Id="rId20" Type="http://schemas.openxmlformats.org/officeDocument/2006/relationships/image" Target="../media/image101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tiff"/><Relationship Id="rId11" Type="http://schemas.openxmlformats.org/officeDocument/2006/relationships/image" Target="../media/image92.tiff"/><Relationship Id="rId5" Type="http://schemas.openxmlformats.org/officeDocument/2006/relationships/image" Target="../media/image86.tiff"/><Relationship Id="rId15" Type="http://schemas.openxmlformats.org/officeDocument/2006/relationships/image" Target="../media/image96.tiff"/><Relationship Id="rId10" Type="http://schemas.openxmlformats.org/officeDocument/2006/relationships/image" Target="../media/image91.tiff"/><Relationship Id="rId19" Type="http://schemas.openxmlformats.org/officeDocument/2006/relationships/image" Target="../media/image100.tiff"/><Relationship Id="rId4" Type="http://schemas.openxmlformats.org/officeDocument/2006/relationships/image" Target="../media/image85.tiff"/><Relationship Id="rId9" Type="http://schemas.openxmlformats.org/officeDocument/2006/relationships/image" Target="../media/image90.tiff"/><Relationship Id="rId14" Type="http://schemas.openxmlformats.org/officeDocument/2006/relationships/image" Target="../media/image95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3.tiff"/><Relationship Id="rId4" Type="http://schemas.openxmlformats.org/officeDocument/2006/relationships/image" Target="../media/image102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tiff"/><Relationship Id="rId13" Type="http://schemas.openxmlformats.org/officeDocument/2006/relationships/image" Target="../media/image114.tiff"/><Relationship Id="rId18" Type="http://schemas.openxmlformats.org/officeDocument/2006/relationships/image" Target="../media/image119.tiff"/><Relationship Id="rId3" Type="http://schemas.openxmlformats.org/officeDocument/2006/relationships/image" Target="../media/image104.tiff"/><Relationship Id="rId21" Type="http://schemas.openxmlformats.org/officeDocument/2006/relationships/image" Target="../media/image122.tiff"/><Relationship Id="rId7" Type="http://schemas.openxmlformats.org/officeDocument/2006/relationships/image" Target="../media/image108.tiff"/><Relationship Id="rId12" Type="http://schemas.openxmlformats.org/officeDocument/2006/relationships/image" Target="../media/image113.tiff"/><Relationship Id="rId17" Type="http://schemas.openxmlformats.org/officeDocument/2006/relationships/image" Target="../media/image118.tiff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117.tiff"/><Relationship Id="rId20" Type="http://schemas.openxmlformats.org/officeDocument/2006/relationships/image" Target="../media/image121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tiff"/><Relationship Id="rId11" Type="http://schemas.openxmlformats.org/officeDocument/2006/relationships/image" Target="../media/image112.tiff"/><Relationship Id="rId5" Type="http://schemas.openxmlformats.org/officeDocument/2006/relationships/image" Target="../media/image106.tiff"/><Relationship Id="rId15" Type="http://schemas.openxmlformats.org/officeDocument/2006/relationships/image" Target="../media/image116.tiff"/><Relationship Id="rId23" Type="http://schemas.openxmlformats.org/officeDocument/2006/relationships/image" Target="../media/image124.tiff"/><Relationship Id="rId10" Type="http://schemas.openxmlformats.org/officeDocument/2006/relationships/image" Target="../media/image111.tiff"/><Relationship Id="rId19" Type="http://schemas.openxmlformats.org/officeDocument/2006/relationships/image" Target="../media/image120.tiff"/><Relationship Id="rId4" Type="http://schemas.openxmlformats.org/officeDocument/2006/relationships/image" Target="../media/image105.tiff"/><Relationship Id="rId9" Type="http://schemas.openxmlformats.org/officeDocument/2006/relationships/image" Target="../media/image110.tiff"/><Relationship Id="rId14" Type="http://schemas.openxmlformats.org/officeDocument/2006/relationships/image" Target="../media/image115.tiff"/><Relationship Id="rId22" Type="http://schemas.openxmlformats.org/officeDocument/2006/relationships/image" Target="../media/image123.tif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tiff"/><Relationship Id="rId13" Type="http://schemas.openxmlformats.org/officeDocument/2006/relationships/image" Target="../media/image135.tiff"/><Relationship Id="rId18" Type="http://schemas.openxmlformats.org/officeDocument/2006/relationships/image" Target="../media/image140.tiff"/><Relationship Id="rId3" Type="http://schemas.openxmlformats.org/officeDocument/2006/relationships/image" Target="../media/image125.tiff"/><Relationship Id="rId7" Type="http://schemas.openxmlformats.org/officeDocument/2006/relationships/image" Target="../media/image129.tiff"/><Relationship Id="rId12" Type="http://schemas.openxmlformats.org/officeDocument/2006/relationships/image" Target="../media/image134.tiff"/><Relationship Id="rId17" Type="http://schemas.openxmlformats.org/officeDocument/2006/relationships/image" Target="../media/image139.tiff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138.tiff"/><Relationship Id="rId20" Type="http://schemas.openxmlformats.org/officeDocument/2006/relationships/image" Target="../media/image142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8.tiff"/><Relationship Id="rId11" Type="http://schemas.openxmlformats.org/officeDocument/2006/relationships/image" Target="../media/image133.tiff"/><Relationship Id="rId5" Type="http://schemas.openxmlformats.org/officeDocument/2006/relationships/image" Target="../media/image127.tiff"/><Relationship Id="rId15" Type="http://schemas.openxmlformats.org/officeDocument/2006/relationships/image" Target="../media/image137.tiff"/><Relationship Id="rId10" Type="http://schemas.openxmlformats.org/officeDocument/2006/relationships/image" Target="../media/image132.tiff"/><Relationship Id="rId19" Type="http://schemas.openxmlformats.org/officeDocument/2006/relationships/image" Target="../media/image141.tiff"/><Relationship Id="rId4" Type="http://schemas.openxmlformats.org/officeDocument/2006/relationships/image" Target="../media/image126.tiff"/><Relationship Id="rId9" Type="http://schemas.openxmlformats.org/officeDocument/2006/relationships/image" Target="../media/image131.tiff"/><Relationship Id="rId14" Type="http://schemas.openxmlformats.org/officeDocument/2006/relationships/image" Target="../media/image136.tif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tiff"/><Relationship Id="rId13" Type="http://schemas.openxmlformats.org/officeDocument/2006/relationships/image" Target="../media/image151.tiff"/><Relationship Id="rId18" Type="http://schemas.openxmlformats.org/officeDocument/2006/relationships/image" Target="../media/image156.tiff"/><Relationship Id="rId3" Type="http://schemas.openxmlformats.org/officeDocument/2006/relationships/image" Target="../media/image125.tiff"/><Relationship Id="rId7" Type="http://schemas.openxmlformats.org/officeDocument/2006/relationships/image" Target="../media/image145.tiff"/><Relationship Id="rId12" Type="http://schemas.openxmlformats.org/officeDocument/2006/relationships/image" Target="../media/image150.tiff"/><Relationship Id="rId17" Type="http://schemas.openxmlformats.org/officeDocument/2006/relationships/image" Target="../media/image155.tiff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154.tiff"/><Relationship Id="rId20" Type="http://schemas.openxmlformats.org/officeDocument/2006/relationships/image" Target="../media/image142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6.tiff"/><Relationship Id="rId11" Type="http://schemas.openxmlformats.org/officeDocument/2006/relationships/image" Target="../media/image149.tiff"/><Relationship Id="rId5" Type="http://schemas.openxmlformats.org/officeDocument/2006/relationships/image" Target="../media/image144.tiff"/><Relationship Id="rId15" Type="http://schemas.openxmlformats.org/officeDocument/2006/relationships/image" Target="../media/image153.tiff"/><Relationship Id="rId10" Type="http://schemas.openxmlformats.org/officeDocument/2006/relationships/image" Target="../media/image148.tiff"/><Relationship Id="rId19" Type="http://schemas.openxmlformats.org/officeDocument/2006/relationships/image" Target="../media/image157.tiff"/><Relationship Id="rId4" Type="http://schemas.openxmlformats.org/officeDocument/2006/relationships/image" Target="../media/image143.tiff"/><Relationship Id="rId9" Type="http://schemas.openxmlformats.org/officeDocument/2006/relationships/image" Target="../media/image147.tiff"/><Relationship Id="rId14" Type="http://schemas.openxmlformats.org/officeDocument/2006/relationships/image" Target="../media/image152.tif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tiff"/><Relationship Id="rId13" Type="http://schemas.openxmlformats.org/officeDocument/2006/relationships/image" Target="../media/image155.tiff"/><Relationship Id="rId18" Type="http://schemas.openxmlformats.org/officeDocument/2006/relationships/image" Target="../media/image162.tiff"/><Relationship Id="rId3" Type="http://schemas.openxmlformats.org/officeDocument/2006/relationships/image" Target="../media/image147.tiff"/><Relationship Id="rId7" Type="http://schemas.openxmlformats.org/officeDocument/2006/relationships/image" Target="../media/image152.tiff"/><Relationship Id="rId12" Type="http://schemas.openxmlformats.org/officeDocument/2006/relationships/image" Target="../media/image160.tiff"/><Relationship Id="rId17" Type="http://schemas.openxmlformats.org/officeDocument/2006/relationships/image" Target="../media/image161.tiff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157.tiff"/><Relationship Id="rId20" Type="http://schemas.openxmlformats.org/officeDocument/2006/relationships/image" Target="../media/image142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1.tiff"/><Relationship Id="rId11" Type="http://schemas.openxmlformats.org/officeDocument/2006/relationships/image" Target="../media/image159.tiff"/><Relationship Id="rId5" Type="http://schemas.openxmlformats.org/officeDocument/2006/relationships/image" Target="../media/image150.tiff"/><Relationship Id="rId15" Type="http://schemas.openxmlformats.org/officeDocument/2006/relationships/image" Target="../media/image156.tiff"/><Relationship Id="rId10" Type="http://schemas.openxmlformats.org/officeDocument/2006/relationships/image" Target="../media/image158.tiff"/><Relationship Id="rId19" Type="http://schemas.openxmlformats.org/officeDocument/2006/relationships/image" Target="../media/image163.tiff"/><Relationship Id="rId4" Type="http://schemas.openxmlformats.org/officeDocument/2006/relationships/image" Target="../media/image148.tiff"/><Relationship Id="rId9" Type="http://schemas.openxmlformats.org/officeDocument/2006/relationships/image" Target="../media/image154.tiff"/><Relationship Id="rId14" Type="http://schemas.openxmlformats.org/officeDocument/2006/relationships/image" Target="../media/image149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mmlab.ie.cuhk.edu.hk/projects/CelebA.html" TargetMode="External"/><Relationship Id="rId2" Type="http://schemas.openxmlformats.org/officeDocument/2006/relationships/image" Target="../media/image164.tiff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jpg"/><Relationship Id="rId13" Type="http://schemas.openxmlformats.org/officeDocument/2006/relationships/image" Target="../media/image175.jpg"/><Relationship Id="rId3" Type="http://schemas.openxmlformats.org/officeDocument/2006/relationships/image" Target="../media/image165.jpg"/><Relationship Id="rId7" Type="http://schemas.openxmlformats.org/officeDocument/2006/relationships/image" Target="../media/image169.jpg"/><Relationship Id="rId12" Type="http://schemas.openxmlformats.org/officeDocument/2006/relationships/image" Target="../media/image174.jp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17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8.jpg"/><Relationship Id="rId11" Type="http://schemas.openxmlformats.org/officeDocument/2006/relationships/image" Target="../media/image173.jpg"/><Relationship Id="rId5" Type="http://schemas.openxmlformats.org/officeDocument/2006/relationships/image" Target="../media/image167.jpg"/><Relationship Id="rId15" Type="http://schemas.openxmlformats.org/officeDocument/2006/relationships/image" Target="../media/image177.jpg"/><Relationship Id="rId10" Type="http://schemas.openxmlformats.org/officeDocument/2006/relationships/image" Target="../media/image172.jpg"/><Relationship Id="rId4" Type="http://schemas.openxmlformats.org/officeDocument/2006/relationships/image" Target="../media/image166.jpg"/><Relationship Id="rId9" Type="http://schemas.openxmlformats.org/officeDocument/2006/relationships/image" Target="../media/image171.jpg"/><Relationship Id="rId14" Type="http://schemas.openxmlformats.org/officeDocument/2006/relationships/image" Target="../media/image176.jp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5234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ieeexplore.ieee.org/document/6909637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528" y="1196752"/>
            <a:ext cx="8496944" cy="2592487"/>
          </a:xfrm>
        </p:spPr>
        <p:txBody>
          <a:bodyPr anchor="ctr">
            <a:normAutofit/>
          </a:bodyPr>
          <a:lstStyle/>
          <a:p>
            <a:pPr algn="ctr" eaLnBrk="1" hangingPunct="1">
              <a:defRPr/>
            </a:pPr>
            <a:r>
              <a:rPr lang="en-US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Improving ResNet-based Feature Extractor for Face Recognition via Re-ranking and Approximate Nearest Neighbor Search</a:t>
            </a: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150" y="4005263"/>
            <a:ext cx="6553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Presenter: Sheng-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Hsing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Hsiao</a:t>
            </a:r>
          </a:p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Advisor: 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Jyh-Shing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Roger Jang</a:t>
            </a:r>
            <a:endParaRPr kumimoji="0" lang="en-US" altLang="zh-TW" sz="2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  <a:p>
            <a:pPr algn="ctr" eaLnBrk="1" hangingPunct="1">
              <a:defRPr/>
            </a:pPr>
            <a:r>
              <a:rPr kumimoji="0" lang="en-US" altLang="zh-TW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Dept. of CSIE, National Taiwan University, Taiwan</a:t>
            </a:r>
            <a:endParaRPr kumimoji="0" lang="en-US" altLang="zh-TW" sz="2000" baseline="30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876925"/>
          </a:xfrm>
        </p:spPr>
        <p:txBody>
          <a:bodyPr/>
          <a:lstStyle/>
          <a:p>
            <a:r>
              <a:rPr lang="en-US" altLang="zh-TW" dirty="0"/>
              <a:t>VGGFace2 (2018)</a:t>
            </a:r>
          </a:p>
          <a:p>
            <a:pPr lvl="1"/>
            <a:r>
              <a:rPr kumimoji="1" lang="en-US" altLang="zh-TW" dirty="0"/>
              <a:t>Dataset: </a:t>
            </a:r>
            <a:r>
              <a:rPr kumimoji="1" lang="en-US" altLang="zh-TW" b="1" dirty="0"/>
              <a:t>VGGFace2 dataset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9131 celebrities, 8631 for training, 500 for test</a:t>
            </a:r>
          </a:p>
          <a:p>
            <a:pPr lvl="2"/>
            <a:r>
              <a:rPr kumimoji="1" lang="en-US" altLang="zh-TW" dirty="0"/>
              <a:t>3.31 million + faces, average 362 samples per-subject</a:t>
            </a:r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sz="1400" dirty="0"/>
          </a:p>
          <a:p>
            <a:pPr lvl="1"/>
            <a:r>
              <a:rPr kumimoji="1" lang="en-US" altLang="zh-TW" dirty="0"/>
              <a:t>Backbone: </a:t>
            </a:r>
            <a:r>
              <a:rPr kumimoji="1" lang="en-US" altLang="zh-TW" b="1" dirty="0"/>
              <a:t>ResNet-50</a:t>
            </a:r>
            <a:r>
              <a:rPr kumimoji="1" lang="en-US" altLang="zh-TW" dirty="0"/>
              <a:t> (2016)</a:t>
            </a:r>
          </a:p>
          <a:p>
            <a:pPr marL="1189037" lvl="2" indent="-457200">
              <a:buFont typeface="+mj-lt"/>
              <a:buAutoNum type="arabicPeriod"/>
            </a:pPr>
            <a:r>
              <a:rPr kumimoji="1" lang="en" altLang="zh-TW" dirty="0"/>
              <a:t>Convert the problem to N-ways </a:t>
            </a:r>
            <a:r>
              <a:rPr kumimoji="1" lang="en-US" altLang="zh-TW" dirty="0"/>
              <a:t>classification problem and </a:t>
            </a:r>
            <a:r>
              <a:rPr kumimoji="1" lang="en" altLang="zh-TW" dirty="0"/>
              <a:t>train on </a:t>
            </a:r>
            <a:r>
              <a:rPr kumimoji="1" lang="en-US" altLang="zh-TW" dirty="0"/>
              <a:t>MS-Celeb-1M dataset</a:t>
            </a:r>
          </a:p>
          <a:p>
            <a:pPr marL="1189037" lvl="2" indent="-457200">
              <a:buFont typeface="+mj-lt"/>
              <a:buAutoNum type="arabicPeriod"/>
            </a:pPr>
            <a:r>
              <a:rPr kumimoji="1" lang="en" altLang="zh-TW" dirty="0"/>
              <a:t>Remove the FC layer and get vectors</a:t>
            </a:r>
            <a:r>
              <a:rPr kumimoji="1" lang="en-US" altLang="zh-TW" dirty="0"/>
              <a:t>, and then fine-tune on VGGFace2 as an </a:t>
            </a:r>
            <a:r>
              <a:rPr lang="en-US" altLang="zh-TW" dirty="0"/>
              <a:t>8631-classes classifier</a:t>
            </a:r>
            <a:r>
              <a:rPr lang="zh-TW" altLang="zh-TW" dirty="0"/>
              <a:t> </a:t>
            </a:r>
            <a:endParaRPr kumimoji="1" lang="en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Feature Extractor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782180E-2DD5-0747-86D1-2BCEEDA03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869" y="2780928"/>
            <a:ext cx="4392488" cy="19854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580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Curse of Dimensionality</a:t>
            </a:r>
          </a:p>
          <a:p>
            <a:pPr lvl="1"/>
            <a:r>
              <a:rPr kumimoji="1" lang="en-US" altLang="zh-TW" dirty="0"/>
              <a:t>KNN do not generalize well in high dimension</a:t>
            </a:r>
          </a:p>
          <a:p>
            <a:pPr lvl="1"/>
            <a:r>
              <a:rPr kumimoji="1" lang="en-US" altLang="zh-TW" dirty="0"/>
              <a:t>ANN (</a:t>
            </a:r>
            <a:r>
              <a:rPr lang="en-US" altLang="zh-TW" dirty="0"/>
              <a:t>Approximate Nearest Neighbor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HNSW (Hierarchical Navigable Small World)</a:t>
            </a:r>
          </a:p>
          <a:p>
            <a:pPr lvl="1"/>
            <a:r>
              <a:rPr kumimoji="1" lang="en-US" altLang="zh-TW" dirty="0"/>
              <a:t>graph-based, without any need for</a:t>
            </a:r>
            <a:r>
              <a:rPr kumimoji="1" lang="zh-TW" altLang="en-US" dirty="0"/>
              <a:t> </a:t>
            </a:r>
            <a:r>
              <a:rPr kumimoji="1" lang="en-US" altLang="zh-TW" dirty="0"/>
              <a:t>additional search structures</a:t>
            </a:r>
          </a:p>
          <a:p>
            <a:pPr marL="366713" lvl="1" indent="0">
              <a:buNone/>
            </a:pPr>
            <a:endParaRPr kumimoji="1"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6084168" y="6530588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https://</a:t>
            </a:r>
            <a:r>
              <a:rPr lang="en-US" altLang="zh-TW" sz="1200" dirty="0" err="1"/>
              <a:t>arxiv.org</a:t>
            </a:r>
            <a:r>
              <a:rPr lang="en-US" altLang="zh-TW" sz="1200" dirty="0"/>
              <a:t>/pdf/1603.09320</a:t>
            </a:r>
            <a:endParaRPr lang="zh-TW" altLang="en-US" sz="1200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Approximate Nearest Neighbor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CC2A077-F32E-0149-97AB-4E04E5E30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9" y="4221088"/>
            <a:ext cx="4896544" cy="151191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91D6309-667A-BB42-BB53-05FAC4376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841" y="3221888"/>
            <a:ext cx="3158305" cy="33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97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Re-ranking policies</a:t>
            </a:r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Ground truth: 118, predict: 419, re-ranking: 118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Ground truth: 312, predict: 409, re-ranking: 312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1400" dirty="0"/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Ground truth: 187, predict: 187, re-ranking: 187</a:t>
            </a:r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38C1153-A23E-BD41-87C0-9E7D714E1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504561"/>
              </p:ext>
            </p:extLst>
          </p:nvPr>
        </p:nvGraphicFramePr>
        <p:xfrm>
          <a:off x="1115615" y="3454241"/>
          <a:ext cx="4680522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7867">
                  <a:extLst>
                    <a:ext uri="{9D8B030D-6E8A-4147-A177-3AD203B41FA5}">
                      <a16:colId xmlns:a16="http://schemas.microsoft.com/office/drawing/2014/main" val="41617797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772244819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4818172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28579847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138832981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96098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Ranking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409_0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312_3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409_3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312_2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409_2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1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Similarity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0.656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0.645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0.640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0.633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0.602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1381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63416ABB-F97F-3D4B-87F1-34FAB63D54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481931"/>
              </p:ext>
            </p:extLst>
          </p:nvPr>
        </p:nvGraphicFramePr>
        <p:xfrm>
          <a:off x="6011589" y="3454241"/>
          <a:ext cx="2664098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3908">
                  <a:extLst>
                    <a:ext uri="{9D8B030D-6E8A-4147-A177-3AD203B41FA5}">
                      <a16:colId xmlns:a16="http://schemas.microsoft.com/office/drawing/2014/main" val="4161779785"/>
                    </a:ext>
                  </a:extLst>
                </a:gridCol>
                <a:gridCol w="665095">
                  <a:extLst>
                    <a:ext uri="{9D8B030D-6E8A-4147-A177-3AD203B41FA5}">
                      <a16:colId xmlns:a16="http://schemas.microsoft.com/office/drawing/2014/main" val="3960783748"/>
                    </a:ext>
                  </a:extLst>
                </a:gridCol>
                <a:gridCol w="665095">
                  <a:extLst>
                    <a:ext uri="{9D8B030D-6E8A-4147-A177-3AD203B41FA5}">
                      <a16:colId xmlns:a16="http://schemas.microsoft.com/office/drawing/2014/main" val="958203907"/>
                    </a:ext>
                  </a:extLst>
                </a:gridCol>
              </a:tblGrid>
              <a:tr h="34261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Re-ranking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A401"/>
                          </a:solidFill>
                        </a:rPr>
                        <a:t>312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409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13937"/>
                  </a:ext>
                </a:extLst>
              </a:tr>
              <a:tr h="39906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Avg. similarity 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0.639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0.633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1381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20984FEC-20C7-1543-9BA1-D31AC2CB9D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908018"/>
              </p:ext>
            </p:extLst>
          </p:nvPr>
        </p:nvGraphicFramePr>
        <p:xfrm>
          <a:off x="1115615" y="1988840"/>
          <a:ext cx="4680522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7867">
                  <a:extLst>
                    <a:ext uri="{9D8B030D-6E8A-4147-A177-3AD203B41FA5}">
                      <a16:colId xmlns:a16="http://schemas.microsoft.com/office/drawing/2014/main" val="41617797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772244819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4818172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28579847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138832981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96098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Ranking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419_0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115_3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118_1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118_4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118_3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1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Similarity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0.766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0.745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0.743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0.738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0.708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1381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53C34E3F-656E-A940-AFE9-25825A651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893075"/>
              </p:ext>
            </p:extLst>
          </p:nvPr>
        </p:nvGraphicFramePr>
        <p:xfrm>
          <a:off x="1115615" y="5013176"/>
          <a:ext cx="4680522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7867">
                  <a:extLst>
                    <a:ext uri="{9D8B030D-6E8A-4147-A177-3AD203B41FA5}">
                      <a16:colId xmlns:a16="http://schemas.microsoft.com/office/drawing/2014/main" val="41617797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772244819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4818172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28579847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138832981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96098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Ranking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187_0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chemeClr val="tx1"/>
                          </a:solidFill>
                        </a:rPr>
                        <a:t>188_2</a:t>
                      </a:r>
                      <a:endParaRPr lang="zh-TW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482_0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chemeClr val="tx1"/>
                          </a:solidFill>
                        </a:rPr>
                        <a:t>188_4</a:t>
                      </a:r>
                      <a:endParaRPr lang="zh-TW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471_0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1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Similarity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0.763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0.689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0.677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0.658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0.651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1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7855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696637-AD79-3647-99F0-69C6BCA86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Experimental settings</a:t>
            </a:r>
          </a:p>
          <a:p>
            <a:pPr lvl="1"/>
            <a:r>
              <a:rPr lang="en-US" altLang="zh-TW" dirty="0"/>
              <a:t>OS: Ubuntu 16.04 </a:t>
            </a:r>
          </a:p>
          <a:p>
            <a:pPr lvl="1"/>
            <a:r>
              <a:rPr lang="en-US" altLang="zh-TW" dirty="0"/>
              <a:t>CPU: </a:t>
            </a:r>
            <a:r>
              <a:rPr lang="pt" altLang="zh-TW" dirty="0"/>
              <a:t>Intel(</a:t>
            </a:r>
            <a:r>
              <a:rPr lang="pt" altLang="zh-TW" dirty="0" err="1"/>
              <a:t>R</a:t>
            </a:r>
            <a:r>
              <a:rPr lang="pt" altLang="zh-TW" dirty="0"/>
              <a:t>) Xeon(</a:t>
            </a:r>
            <a:r>
              <a:rPr lang="pt" altLang="zh-TW" dirty="0" err="1"/>
              <a:t>R</a:t>
            </a:r>
            <a:r>
              <a:rPr lang="pt" altLang="zh-TW" dirty="0"/>
              <a:t>) E5-2630 </a:t>
            </a:r>
            <a:r>
              <a:rPr lang="en-US" altLang="zh-TW" dirty="0"/>
              <a:t>10 cores </a:t>
            </a:r>
            <a:r>
              <a:rPr lang="pt" altLang="zh-TW" dirty="0"/>
              <a:t>@ 2.20GHz</a:t>
            </a:r>
            <a:endParaRPr lang="en-US" altLang="zh-TW" dirty="0"/>
          </a:p>
          <a:p>
            <a:pPr lvl="1"/>
            <a:r>
              <a:rPr lang="en-US" altLang="zh-TW" dirty="0"/>
              <a:t>GPU: GeForce GTX 1080 </a:t>
            </a:r>
            <a:r>
              <a:rPr lang="en-US" altLang="zh-TW" dirty="0" err="1"/>
              <a:t>Ti</a:t>
            </a:r>
            <a:endParaRPr lang="en-US" altLang="zh-TW" dirty="0"/>
          </a:p>
          <a:p>
            <a:pPr lvl="1"/>
            <a:r>
              <a:rPr lang="en-US" altLang="zh-TW" dirty="0"/>
              <a:t>Memory: 128GB</a:t>
            </a:r>
          </a:p>
          <a:p>
            <a:pPr lvl="1"/>
            <a:r>
              <a:rPr lang="en-US" altLang="zh-TW" dirty="0"/>
              <a:t>Code language: Python 3.6.7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9049EA39-5352-7546-8EE5-96A5642A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/>
          <a:p>
            <a:pPr>
              <a:defRPr/>
            </a:pPr>
            <a:r>
              <a:rPr lang="en-US" altLang="zh-TW" cap="none" dirty="0"/>
              <a:t>Experiments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6295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6120333"/>
          </a:xfrm>
        </p:spPr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lang="en-US" altLang="zh-TW" dirty="0"/>
              <a:t>Datasets </a:t>
            </a:r>
          </a:p>
          <a:p>
            <a:pPr lvl="2"/>
            <a:r>
              <a:rPr lang="en-US" altLang="zh-TW" b="1" dirty="0"/>
              <a:t>PASCAL face</a:t>
            </a:r>
          </a:p>
          <a:p>
            <a:pPr lvl="3"/>
            <a:r>
              <a:rPr lang="en" altLang="zh-TW" dirty="0"/>
              <a:t>1335 faces from 851 images</a:t>
            </a:r>
          </a:p>
          <a:p>
            <a:pPr lvl="3"/>
            <a:r>
              <a:rPr lang="en-US" altLang="zh-TW" dirty="0"/>
              <a:t>Some examples: </a:t>
            </a:r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2"/>
            <a:r>
              <a:rPr lang="en-US" altLang="zh-TW" b="1" dirty="0"/>
              <a:t>AFW</a:t>
            </a:r>
          </a:p>
          <a:p>
            <a:pPr lvl="3"/>
            <a:r>
              <a:rPr lang="en" altLang="zh-TW" dirty="0"/>
              <a:t>205 images with 473 labeled faces</a:t>
            </a:r>
          </a:p>
          <a:p>
            <a:pPr lvl="3"/>
            <a:r>
              <a:rPr lang="en" altLang="zh-TW" dirty="0"/>
              <a:t>Some examples</a:t>
            </a:r>
          </a:p>
          <a:p>
            <a:pPr marL="1004887" lvl="3" indent="0">
              <a:buNone/>
            </a:pPr>
            <a:endParaRPr lang="en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AA4910EB-9692-F24C-8ECF-01A38F5F4622}"/>
              </a:ext>
            </a:extLst>
          </p:cNvPr>
          <p:cNvGrpSpPr/>
          <p:nvPr/>
        </p:nvGrpSpPr>
        <p:grpSpPr>
          <a:xfrm>
            <a:off x="1691680" y="5305939"/>
            <a:ext cx="5205133" cy="1436173"/>
            <a:chOff x="1691680" y="5305939"/>
            <a:chExt cx="5205133" cy="1436173"/>
          </a:xfrm>
        </p:grpSpPr>
        <p:pic>
          <p:nvPicPr>
            <p:cNvPr id="18" name="圖片 17" descr="一張含有 個人, 室外, 服飾, 直立的 的圖片&#10;&#10;自動產生的描述">
              <a:extLst>
                <a:ext uri="{FF2B5EF4-FFF2-40B4-BE49-F238E27FC236}">
                  <a16:creationId xmlns:a16="http://schemas.microsoft.com/office/drawing/2014/main" id="{7212CA89-82D6-7B4C-A968-223E0D58A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91680" y="5305939"/>
              <a:ext cx="1504929" cy="1436173"/>
            </a:xfrm>
            <a:prstGeom prst="rect">
              <a:avLst/>
            </a:prstGeom>
          </p:spPr>
        </p:pic>
        <p:pic>
          <p:nvPicPr>
            <p:cNvPr id="20" name="圖片 19" descr="一張含有 個人, 室內, 牆, 人 的圖片&#10;&#10;自動產生的描述">
              <a:extLst>
                <a:ext uri="{FF2B5EF4-FFF2-40B4-BE49-F238E27FC236}">
                  <a16:creationId xmlns:a16="http://schemas.microsoft.com/office/drawing/2014/main" id="{004CBB96-40E6-D94E-AC95-3743020BA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1743" y="5305939"/>
              <a:ext cx="1780172" cy="1436173"/>
            </a:xfrm>
            <a:prstGeom prst="rect">
              <a:avLst/>
            </a:prstGeom>
          </p:spPr>
        </p:pic>
        <p:pic>
          <p:nvPicPr>
            <p:cNvPr id="22" name="圖片 21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1DAFCA0F-E4DB-9F46-9DE2-889078175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1915" y="5305939"/>
              <a:ext cx="1914898" cy="1436173"/>
            </a:xfrm>
            <a:prstGeom prst="rect">
              <a:avLst/>
            </a:prstGeom>
          </p:spPr>
        </p:pic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3B5492C7-6BC7-7E41-A9CB-AD5427E7A093}"/>
              </a:ext>
            </a:extLst>
          </p:cNvPr>
          <p:cNvGrpSpPr/>
          <p:nvPr/>
        </p:nvGrpSpPr>
        <p:grpSpPr>
          <a:xfrm>
            <a:off x="1621798" y="2994422"/>
            <a:ext cx="5182450" cy="1165349"/>
            <a:chOff x="1621798" y="2994422"/>
            <a:chExt cx="5182450" cy="1165349"/>
          </a:xfrm>
        </p:grpSpPr>
        <p:pic>
          <p:nvPicPr>
            <p:cNvPr id="9" name="圖片 8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0BD01FF3-075D-884E-9D7C-73FB9D1B6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30770" y="2994422"/>
              <a:ext cx="873478" cy="1162149"/>
            </a:xfrm>
            <a:prstGeom prst="rect">
              <a:avLst/>
            </a:prstGeom>
          </p:spPr>
        </p:pic>
        <p:pic>
          <p:nvPicPr>
            <p:cNvPr id="12" name="圖片 11" descr="一張含有 個人, 牆, 室內, 男人 的圖片&#10;&#10;自動產生的描述">
              <a:extLst>
                <a:ext uri="{FF2B5EF4-FFF2-40B4-BE49-F238E27FC236}">
                  <a16:creationId xmlns:a16="http://schemas.microsoft.com/office/drawing/2014/main" id="{7A2DDB6D-1D09-AC4D-B424-3B41D1B3D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6974" y="2994423"/>
              <a:ext cx="1553796" cy="1165347"/>
            </a:xfrm>
            <a:prstGeom prst="rect">
              <a:avLst/>
            </a:prstGeom>
          </p:spPr>
        </p:pic>
        <p:pic>
          <p:nvPicPr>
            <p:cNvPr id="15" name="圖片 14" descr="一張含有 個人, 室內, 直立的, 天花板 的圖片&#10;&#10;自動產生的描述">
              <a:extLst>
                <a:ext uri="{FF2B5EF4-FFF2-40B4-BE49-F238E27FC236}">
                  <a16:creationId xmlns:a16="http://schemas.microsoft.com/office/drawing/2014/main" id="{3104EAEF-B31A-894C-BA37-F6199FA73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23178" y="2995689"/>
              <a:ext cx="1553796" cy="1164082"/>
            </a:xfrm>
            <a:prstGeom prst="rect">
              <a:avLst/>
            </a:prstGeom>
          </p:spPr>
        </p:pic>
        <p:pic>
          <p:nvPicPr>
            <p:cNvPr id="19" name="圖片 18" descr="一張含有 室外, 個人, 天空, 滑雪 的圖片&#10;&#10;自動產生的描述">
              <a:extLst>
                <a:ext uri="{FF2B5EF4-FFF2-40B4-BE49-F238E27FC236}">
                  <a16:creationId xmlns:a16="http://schemas.microsoft.com/office/drawing/2014/main" id="{290AEF69-255F-E04C-953A-FB2BF55442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21798" y="2996953"/>
              <a:ext cx="1201380" cy="1162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9892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2929122"/>
          </a:xfrm>
        </p:spPr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lang="en-US" altLang="zh-TW" dirty="0"/>
              <a:t>Datasets </a:t>
            </a:r>
          </a:p>
          <a:p>
            <a:pPr lvl="2"/>
            <a:r>
              <a:rPr lang="en" altLang="zh-TW" b="1" dirty="0"/>
              <a:t>FDDB</a:t>
            </a:r>
          </a:p>
          <a:p>
            <a:pPr lvl="3"/>
            <a:r>
              <a:rPr lang="en-US" altLang="zh-TW" dirty="0"/>
              <a:t>5,171 faces in 2,845 images</a:t>
            </a:r>
            <a:endParaRPr lang="en" altLang="zh-TW" dirty="0"/>
          </a:p>
          <a:p>
            <a:pPr lvl="3"/>
            <a:r>
              <a:rPr kumimoji="1" lang="en-US" altLang="zh-TW" dirty="0"/>
              <a:t>Evaluate on discrete ROC curves</a:t>
            </a:r>
          </a:p>
          <a:p>
            <a:pPr lvl="3"/>
            <a:r>
              <a:rPr lang="en-US" altLang="zh-TW" dirty="0"/>
              <a:t>Provide bounding ellipse</a:t>
            </a:r>
            <a:r>
              <a:rPr lang="zh-TW" altLang="zh-TW" dirty="0"/>
              <a:t> </a:t>
            </a:r>
            <a:endParaRPr lang="en-US" altLang="zh-TW" dirty="0"/>
          </a:p>
          <a:p>
            <a:pPr lvl="3"/>
            <a:r>
              <a:rPr lang="en-US" altLang="zh-TW" dirty="0"/>
              <a:t>Data-preprocessing: </a:t>
            </a:r>
            <a:r>
              <a:rPr lang="en" altLang="zh-TW" dirty="0"/>
              <a:t>convert the ellipses to minimum bounding rectangles</a:t>
            </a:r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6D778327-CE8F-E242-9AB0-F4E837340513}"/>
              </a:ext>
            </a:extLst>
          </p:cNvPr>
          <p:cNvGrpSpPr/>
          <p:nvPr/>
        </p:nvGrpSpPr>
        <p:grpSpPr>
          <a:xfrm>
            <a:off x="1146456" y="3910198"/>
            <a:ext cx="6606243" cy="1938413"/>
            <a:chOff x="1146456" y="3910198"/>
            <a:chExt cx="6606243" cy="193841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787AD204-4741-A144-A43F-AB9A9C71A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4128" y="3910198"/>
              <a:ext cx="2028571" cy="193841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0BF067A6-F17C-264E-B8E3-903F9DEDF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4428" y="4117404"/>
              <a:ext cx="1130300" cy="15240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2882D8E8-27E6-C942-A1CD-568589D0E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6456" y="3910198"/>
              <a:ext cx="2028572" cy="1938413"/>
            </a:xfrm>
            <a:prstGeom prst="rect">
              <a:avLst/>
            </a:prstGeom>
          </p:spPr>
        </p:pic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3CF9CD6E-2A18-404A-B1EB-4AE848502C48}"/>
                </a:ext>
              </a:extLst>
            </p:cNvPr>
            <p:cNvCxnSpPr>
              <a:stCxn id="11" idx="3"/>
              <a:endCxn id="9" idx="1"/>
            </p:cNvCxnSpPr>
            <p:nvPr/>
          </p:nvCxnSpPr>
          <p:spPr>
            <a:xfrm flipV="1">
              <a:off x="3175028" y="4879404"/>
              <a:ext cx="709400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A06F6337-161F-4647-89A1-0D0E56A30580}"/>
                </a:ext>
              </a:extLst>
            </p:cNvPr>
            <p:cNvCxnSpPr>
              <a:stCxn id="9" idx="3"/>
              <a:endCxn id="8" idx="1"/>
            </p:cNvCxnSpPr>
            <p:nvPr/>
          </p:nvCxnSpPr>
          <p:spPr>
            <a:xfrm>
              <a:off x="5014728" y="4879404"/>
              <a:ext cx="7094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248CB30-C6B7-6F43-B986-A88628C18715}"/>
              </a:ext>
            </a:extLst>
          </p:cNvPr>
          <p:cNvSpPr/>
          <p:nvPr/>
        </p:nvSpPr>
        <p:spPr>
          <a:xfrm>
            <a:off x="3589406" y="5707647"/>
            <a:ext cx="1720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bounding ellipse</a:t>
            </a:r>
            <a:r>
              <a:rPr lang="zh-TW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1421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FEA871D-94F6-1D4D-A7FE-D8D7CDAA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633385"/>
          </a:xfrm>
        </p:spPr>
        <p:txBody>
          <a:bodyPr/>
          <a:lstStyle/>
          <a:p>
            <a:r>
              <a:rPr kumimoji="1" lang="en-US" altLang="zh-TW" dirty="0"/>
              <a:t>Evaluation of</a:t>
            </a:r>
            <a:r>
              <a:rPr lang="en-US" altLang="zh-TW" dirty="0"/>
              <a:t> face detection runtime</a:t>
            </a:r>
          </a:p>
          <a:p>
            <a:pPr lvl="1"/>
            <a:r>
              <a:rPr lang="en-US" altLang="zh-TW" dirty="0"/>
              <a:t>Dataset</a:t>
            </a:r>
          </a:p>
          <a:p>
            <a:pPr lvl="2"/>
            <a:r>
              <a:rPr lang="en-US" altLang="zh-TW" b="1" dirty="0"/>
              <a:t>UTKFace</a:t>
            </a:r>
          </a:p>
          <a:p>
            <a:pPr lvl="3"/>
            <a:r>
              <a:rPr lang="en" altLang="zh-TW" dirty="0"/>
              <a:t>Large-scale face dataset and only single face in one image</a:t>
            </a:r>
          </a:p>
          <a:p>
            <a:pPr lvl="3"/>
            <a:r>
              <a:rPr lang="en-US" altLang="zh-TW" dirty="0"/>
              <a:t>23,709 facial images</a:t>
            </a:r>
          </a:p>
          <a:p>
            <a:pPr lvl="1"/>
            <a:endParaRPr kumimoji="1" lang="en-US" altLang="zh-TW" sz="1800" b="1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49835EA-36F4-FC4E-B927-B64EA7E00A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3841" y="3140968"/>
            <a:ext cx="4896544" cy="315292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1EE576C-3589-E24F-90E2-5010F07F5B29}"/>
              </a:ext>
            </a:extLst>
          </p:cNvPr>
          <p:cNvSpPr/>
          <p:nvPr/>
        </p:nvSpPr>
        <p:spPr>
          <a:xfrm>
            <a:off x="6074843" y="6381328"/>
            <a:ext cx="23855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dirty="0">
                <a:hlinkClick r:id="rId4"/>
              </a:rPr>
              <a:t>https://susanqq.github.io/UTKFace/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01011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A4D7FB-E3F3-F34A-B581-A4CEFA197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kumimoji="1" lang="en-US" altLang="zh-TW" b="1" dirty="0"/>
              <a:t>Intersection over Union </a:t>
            </a:r>
            <a:r>
              <a:rPr kumimoji="1" lang="en-US" altLang="zh-TW" dirty="0"/>
              <a:t>(IOU)</a:t>
            </a:r>
          </a:p>
          <a:p>
            <a:pPr lvl="2"/>
            <a:r>
              <a:rPr kumimoji="1" lang="en" altLang="zh-TW" dirty="0"/>
              <a:t> An Intersection over Union score &gt; 0.5 is normally considered a “good” prediction. Depending on the metric, threshold usually be set to 50%, 75% or 95%.</a:t>
            </a:r>
          </a:p>
          <a:p>
            <a:pPr lvl="2"/>
            <a:r>
              <a:rPr kumimoji="1" lang="en" altLang="zh-TW" dirty="0"/>
              <a:t> True Positive (TP): A correct detection. Detection with IOU ≥ threshold</a:t>
            </a:r>
          </a:p>
          <a:p>
            <a:pPr lvl="2"/>
            <a:r>
              <a:rPr kumimoji="1" lang="en" altLang="zh-TW" dirty="0"/>
              <a:t> False Positive (FP): A wrong detection. Detection with IOU &lt; threshold</a:t>
            </a:r>
          </a:p>
          <a:p>
            <a:pPr lvl="2"/>
            <a:r>
              <a:rPr kumimoji="1" lang="en" altLang="zh-TW" dirty="0"/>
              <a:t> False Negative (FN): A ground truth not detected</a:t>
            </a:r>
          </a:p>
          <a:p>
            <a:pPr lvl="2"/>
            <a:r>
              <a:rPr kumimoji="1" lang="en" altLang="zh-TW" dirty="0"/>
              <a:t> True Negative (TN): Does not apply. 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C3DC3D01-AD3E-F146-BE61-F12F8111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729F0F-13EA-DC4D-8123-8670451F8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4681973"/>
            <a:ext cx="2520280" cy="196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4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</p:spPr>
            <p:txBody>
              <a:bodyPr/>
              <a:lstStyle/>
              <a:p>
                <a:r>
                  <a:rPr kumimoji="1" lang="en-US" altLang="zh-TW" dirty="0"/>
                  <a:t>Performance of</a:t>
                </a:r>
                <a:r>
                  <a:rPr lang="en-US" altLang="zh-TW" dirty="0"/>
                  <a:t> face detection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𝑷𝒓𝒆𝒄𝒊𝒔𝒊𝒐𝒏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𝑭𝑷</m:t>
                        </m:r>
                      </m:den>
                    </m:f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𝒅𝒆𝒕𝒆𝒄𝒕𝒊𝒐𝒏</m:t>
                        </m:r>
                      </m:den>
                    </m:f>
                    <m:r>
                      <a:rPr kumimoji="1" lang="en-US" altLang="zh-TW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zh-TW" sz="1800" b="1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𝑹𝒆𝒄𝒂𝒍𝒍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𝑻𝒓𝒖𝒆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𝒑𝒐𝒔𝒊𝒕𝒊𝒗𝒆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𝒓𝒂𝒕𝒆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𝑭𝑵</m:t>
                        </m:r>
                      </m:den>
                    </m:f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𝒈𝒓𝒐𝒖𝒏𝒅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𝒕𝒓𝒖𝒕𝒉</m:t>
                        </m:r>
                      </m:den>
                    </m:f>
                  </m:oMath>
                </a14:m>
                <a:endParaRPr kumimoji="1" lang="en-US" altLang="zh-TW" sz="1800" b="1" dirty="0"/>
              </a:p>
            </p:txBody>
          </p:sp>
        </mc:Choice>
        <mc:Fallback xmlns="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  <a:blipFill>
                <a:blip r:embed="rId3"/>
                <a:stretch>
                  <a:fillRect l="-467" t="-30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946067F-E703-F348-B7B7-2DC35B6CA492}"/>
              </a:ext>
            </a:extLst>
          </p:cNvPr>
          <p:cNvGrpSpPr/>
          <p:nvPr/>
        </p:nvGrpSpPr>
        <p:grpSpPr>
          <a:xfrm>
            <a:off x="2321240" y="2420888"/>
            <a:ext cx="3816424" cy="4059983"/>
            <a:chOff x="208166" y="2525769"/>
            <a:chExt cx="2862116" cy="3181879"/>
          </a:xfrm>
          <a:solidFill>
            <a:schemeClr val="bg1"/>
          </a:solidFill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937E401-6B92-8042-9E95-071ABFAB4591}"/>
                </a:ext>
              </a:extLst>
            </p:cNvPr>
            <p:cNvSpPr/>
            <p:nvPr/>
          </p:nvSpPr>
          <p:spPr>
            <a:xfrm>
              <a:off x="632243" y="5369094"/>
              <a:ext cx="1959960" cy="33855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PASCAL face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25" name="圖片 24" descr="一張含有 文字, 地圖 的圖片&#10;&#10;自動產生的描述">
              <a:extLst>
                <a:ext uri="{FF2B5EF4-FFF2-40B4-BE49-F238E27FC236}">
                  <a16:creationId xmlns:a16="http://schemas.microsoft.com/office/drawing/2014/main" id="{8CE8542D-7B8C-3E4D-9A69-834ACAB0F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8166" y="2525769"/>
              <a:ext cx="2862116" cy="2862116"/>
            </a:xfrm>
            <a:prstGeom prst="rect">
              <a:avLst/>
            </a:prstGeom>
            <a:grpFill/>
          </p:spPr>
        </p:pic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21E84C9-F876-D84C-9CC8-E1CF6245DACC}"/>
              </a:ext>
            </a:extLst>
          </p:cNvPr>
          <p:cNvGrpSpPr/>
          <p:nvPr/>
        </p:nvGrpSpPr>
        <p:grpSpPr>
          <a:xfrm>
            <a:off x="2285236" y="2375671"/>
            <a:ext cx="3816424" cy="4009132"/>
            <a:chOff x="3276427" y="2598269"/>
            <a:chExt cx="2808114" cy="3036615"/>
          </a:xfrm>
          <a:solidFill>
            <a:schemeClr val="bg1"/>
          </a:solidFill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69354E6-1D29-1A47-828C-9807DAB27FC9}"/>
                </a:ext>
              </a:extLst>
            </p:cNvPr>
            <p:cNvSpPr/>
            <p:nvPr/>
          </p:nvSpPr>
          <p:spPr>
            <a:xfrm>
              <a:off x="3742570" y="5378455"/>
              <a:ext cx="1875827" cy="2564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AFW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18" name="圖片 17" descr="一張含有 文字, 地圖 的圖片&#10;&#10;自動產生的描述">
              <a:extLst>
                <a:ext uri="{FF2B5EF4-FFF2-40B4-BE49-F238E27FC236}">
                  <a16:creationId xmlns:a16="http://schemas.microsoft.com/office/drawing/2014/main" id="{368591B8-2C34-334A-9CB7-99674483E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6427" y="2598269"/>
              <a:ext cx="2808114" cy="2808114"/>
            </a:xfrm>
            <a:prstGeom prst="rect">
              <a:avLst/>
            </a:prstGeom>
            <a:grpFill/>
          </p:spPr>
        </p:pic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CE85CAAF-D365-A64D-BE6B-9CDBDAF4A350}"/>
              </a:ext>
            </a:extLst>
          </p:cNvPr>
          <p:cNvGrpSpPr/>
          <p:nvPr/>
        </p:nvGrpSpPr>
        <p:grpSpPr>
          <a:xfrm>
            <a:off x="2321240" y="2430016"/>
            <a:ext cx="3687903" cy="4026457"/>
            <a:chOff x="164816" y="2636912"/>
            <a:chExt cx="2808114" cy="3065902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2B19323-3936-434E-8E0C-E47B125FF906}"/>
                </a:ext>
              </a:extLst>
            </p:cNvPr>
            <p:cNvSpPr/>
            <p:nvPr/>
          </p:nvSpPr>
          <p:spPr>
            <a:xfrm>
              <a:off x="1081776" y="5445026"/>
              <a:ext cx="1030421" cy="25778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FDDB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21" name="圖片 20" descr="一張含有 文字, 地圖 的圖片&#10;&#10;自動產生的描述">
              <a:extLst>
                <a:ext uri="{FF2B5EF4-FFF2-40B4-BE49-F238E27FC236}">
                  <a16:creationId xmlns:a16="http://schemas.microsoft.com/office/drawing/2014/main" id="{CDCF137F-8FA2-AB44-9C8F-8B948B14E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816" y="2636912"/>
              <a:ext cx="2808114" cy="28081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589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FEA871D-94F6-1D4D-A7FE-D8D7CDAA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633385"/>
          </a:xfrm>
        </p:spPr>
        <p:txBody>
          <a:bodyPr/>
          <a:lstStyle/>
          <a:p>
            <a:r>
              <a:rPr kumimoji="1" lang="en-US" altLang="zh-TW" dirty="0"/>
              <a:t>Evaluation of</a:t>
            </a:r>
            <a:r>
              <a:rPr lang="en-US" altLang="zh-TW" dirty="0"/>
              <a:t> face detection runtime</a:t>
            </a:r>
          </a:p>
          <a:p>
            <a:pPr lvl="1"/>
            <a:r>
              <a:rPr lang="en-US" altLang="zh-TW" dirty="0"/>
              <a:t>Dataset</a:t>
            </a:r>
          </a:p>
          <a:p>
            <a:pPr lvl="2"/>
            <a:r>
              <a:rPr lang="en-US" altLang="zh-TW" b="1" dirty="0"/>
              <a:t>UTKFace</a:t>
            </a:r>
          </a:p>
          <a:p>
            <a:pPr lvl="1"/>
            <a:endParaRPr kumimoji="1" lang="en-US" altLang="zh-TW" sz="1800" b="1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4A4255C-3819-5549-B439-090AE42DF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972832"/>
              </p:ext>
            </p:extLst>
          </p:nvPr>
        </p:nvGraphicFramePr>
        <p:xfrm>
          <a:off x="899591" y="3140968"/>
          <a:ext cx="7036320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199036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811651096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3264011329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Approach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mAP(%)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FPS </a:t>
                      </a:r>
                    </a:p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(On GPU)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FPS </a:t>
                      </a:r>
                    </a:p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(On CPU)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MTCNN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+mn-lt"/>
                        </a:rPr>
                        <a:t>94.4%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8.86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6.25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FaceBoxes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89.3%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42.91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20.07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6167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cap="none" dirty="0"/>
              <a:t>Outline</a:t>
            </a:r>
            <a:endParaRPr lang="zh-TW" altLang="en-US" dirty="0"/>
          </a:p>
        </p:txBody>
      </p:sp>
      <p:sp>
        <p:nvSpPr>
          <p:cNvPr id="819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Introduction</a:t>
            </a:r>
          </a:p>
          <a:p>
            <a:pPr>
              <a:defRPr/>
            </a:pPr>
            <a:r>
              <a:rPr lang="en-US" altLang="zh-TW" dirty="0"/>
              <a:t>Related Work</a:t>
            </a:r>
          </a:p>
          <a:p>
            <a:pPr>
              <a:defRPr/>
            </a:pPr>
            <a:r>
              <a:rPr lang="en-US" altLang="zh-TW" dirty="0"/>
              <a:t>Methods</a:t>
            </a:r>
          </a:p>
          <a:p>
            <a:pPr>
              <a:defRPr/>
            </a:pPr>
            <a:r>
              <a:rPr lang="en-US" altLang="zh-TW" dirty="0"/>
              <a:t>Experiments</a:t>
            </a:r>
          </a:p>
          <a:p>
            <a:pPr>
              <a:defRPr/>
            </a:pPr>
            <a:r>
              <a:rPr lang="en-US" altLang="zh-TW" dirty="0"/>
              <a:t>Conclusions</a:t>
            </a:r>
          </a:p>
          <a:p>
            <a:pPr>
              <a:defRPr/>
            </a:pPr>
            <a:r>
              <a:rPr lang="en-US" altLang="zh-TW" dirty="0"/>
              <a:t>References</a:t>
            </a:r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endParaRPr lang="en-US" altLang="zh-TW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5575EF-CCE1-794F-8FDC-BC91E1FFFD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3744069"/>
              </a:xfrm>
            </p:spPr>
            <p:txBody>
              <a:bodyPr/>
              <a:lstStyle/>
              <a:p>
                <a:r>
                  <a:rPr kumimoji="1" lang="en-US" altLang="zh-TW" dirty="0"/>
                  <a:t>Face verification dataset: </a:t>
                </a:r>
                <a:r>
                  <a:rPr kumimoji="1" lang="en-US" altLang="zh-TW" dirty="0">
                    <a:hlinkClick r:id="rId3"/>
                  </a:rPr>
                  <a:t>LFW</a:t>
                </a:r>
                <a:r>
                  <a:rPr kumimoji="1" lang="en-US" altLang="zh-TW" dirty="0"/>
                  <a:t> face dataset</a:t>
                </a:r>
              </a:p>
              <a:p>
                <a:pPr lvl="1"/>
                <a:r>
                  <a:rPr kumimoji="1" lang="en" altLang="zh-TW" dirty="0"/>
                  <a:t>13233 images, 5749 people, 1680 of them have two or more photos.</a:t>
                </a:r>
              </a:p>
              <a:p>
                <a:pPr lvl="1"/>
                <a:r>
                  <a:rPr kumimoji="1" lang="en-US" altLang="zh-TW" dirty="0"/>
                  <a:t>Provide 10 sets. Each set has </a:t>
                </a:r>
                <a:r>
                  <a:rPr kumimoji="1" lang="en" altLang="zh-TW" dirty="0"/>
                  <a:t>300 matched pairs and 300 mismatched pairs</a:t>
                </a:r>
                <a:r>
                  <a:rPr lang="en-US" altLang="zh-TW" dirty="0"/>
                  <a:t>.</a:t>
                </a:r>
                <a:endParaRPr kumimoji="1" lang="en-US" altLang="zh-TW" dirty="0"/>
              </a:p>
              <a:p>
                <a:r>
                  <a:rPr kumimoji="1" lang="en-US" altLang="zh-TW" dirty="0"/>
                  <a:t>Official method</a:t>
                </a:r>
              </a:p>
              <a:p>
                <a:pPr lvl="1"/>
                <a:r>
                  <a:rPr kumimoji="1" lang="en-US" altLang="zh-TW" dirty="0"/>
                  <a:t>P</a:t>
                </a:r>
                <a:r>
                  <a:rPr kumimoji="1" lang="en" altLang="zh-TW" dirty="0"/>
                  <a:t>lot ROC curve via </a:t>
                </a:r>
                <a:r>
                  <a:rPr kumimoji="1" lang="en-US" altLang="zh-TW" dirty="0"/>
                  <a:t>calculating the</a:t>
                </a:r>
                <a:r>
                  <a:rPr kumimoji="1" lang="en" altLang="zh-TW" dirty="0"/>
                  <a:t> cosine </a:t>
                </a:r>
                <a:r>
                  <a:rPr lang="en-US" altLang="zh-TW" dirty="0"/>
                  <a:t>similarity.</a:t>
                </a:r>
              </a:p>
              <a:p>
                <a:pPr lvl="1"/>
                <a:r>
                  <a:rPr kumimoji="1" lang="en-US" altLang="zh-TW" dirty="0"/>
                  <a:t>Measure the accuracy </a:t>
                </a:r>
                <a:r>
                  <a:rPr kumimoji="1" lang="en" altLang="zh-TW" dirty="0"/>
                  <a:t>by </a:t>
                </a:r>
                <a:r>
                  <a:rPr kumimoji="1" lang="en-US" altLang="zh-TW" dirty="0"/>
                  <a:t>choosing</a:t>
                </a:r>
                <a:r>
                  <a:rPr kumimoji="1" lang="en" altLang="zh-TW" dirty="0"/>
                  <a:t> the threshold with 9 sets.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𝐴𝑐𝑐𝑢𝑟𝑎𝑐𝑦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kumimoji="1" lang="en-US" altLang="zh-TW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𝑐𝑜𝑟𝑟𝑒𝑐𝑡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𝑐𝑜𝑢𝑛𝑡</m:t>
                        </m:r>
                      </m:num>
                      <m:den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600</m:t>
                        </m:r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kumimoji="1"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∙100%</m:t>
                    </m:r>
                  </m:oMath>
                </a14:m>
                <a:endParaRPr kumimoji="1" lang="en-US" altLang="zh-TW" dirty="0">
                  <a:ea typeface="Cambria Math" panose="02040503050406030204" pitchFamily="18" charset="0"/>
                </a:endParaRPr>
              </a:p>
              <a:p>
                <a:pPr marL="366713" lvl="1" indent="0">
                  <a:buNone/>
                </a:pPr>
                <a:endParaRPr kumimoji="1" lang="en" altLang="zh-TW" dirty="0"/>
              </a:p>
              <a:p>
                <a:pPr marL="366713" lvl="1" indent="0">
                  <a:buNone/>
                </a:pPr>
                <a:endParaRPr kumimoji="1" lang="en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5575EF-CCE1-794F-8FDC-BC91E1FFFD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3744069"/>
              </a:xfrm>
              <a:blipFill>
                <a:blip r:embed="rId4"/>
                <a:stretch>
                  <a:fillRect l="-467" t="-1351" b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標題 1">
            <a:extLst>
              <a:ext uri="{FF2B5EF4-FFF2-40B4-BE49-F238E27FC236}">
                <a16:creationId xmlns:a16="http://schemas.microsoft.com/office/drawing/2014/main" id="{AE190D42-815A-EA4A-A074-39EA2717C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C06C807-2AB7-9248-98DE-40C2A7351E2B}"/>
              </a:ext>
            </a:extLst>
          </p:cNvPr>
          <p:cNvSpPr/>
          <p:nvPr/>
        </p:nvSpPr>
        <p:spPr>
          <a:xfrm>
            <a:off x="6473539" y="6669360"/>
            <a:ext cx="20313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>
                <a:hlinkClick r:id="rId3"/>
              </a:rPr>
              <a:t>http://vis-www.cs.umass.edu/lfw/</a:t>
            </a:r>
            <a:endParaRPr lang="zh-TW" altLang="en-US" sz="1000"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73422CCD-07A8-9A4F-9555-BE3D7B205E00}"/>
              </a:ext>
            </a:extLst>
          </p:cNvPr>
          <p:cNvGrpSpPr/>
          <p:nvPr/>
        </p:nvGrpSpPr>
        <p:grpSpPr>
          <a:xfrm>
            <a:off x="471761" y="5155634"/>
            <a:ext cx="6362059" cy="1443565"/>
            <a:chOff x="471761" y="5155634"/>
            <a:chExt cx="6362059" cy="1443565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975F6A86-F0EA-4841-AC2D-A81173FDA11C}"/>
                </a:ext>
              </a:extLst>
            </p:cNvPr>
            <p:cNvGrpSpPr/>
            <p:nvPr/>
          </p:nvGrpSpPr>
          <p:grpSpPr>
            <a:xfrm>
              <a:off x="1330392" y="5156845"/>
              <a:ext cx="720080" cy="1440160"/>
              <a:chOff x="755576" y="5343728"/>
              <a:chExt cx="720080" cy="1440160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63C764D3-7A03-8D42-A095-FF338358BF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5576" y="5343728"/>
                <a:ext cx="720080" cy="720080"/>
              </a:xfrm>
              <a:prstGeom prst="rect">
                <a:avLst/>
              </a:prstGeom>
            </p:spPr>
          </p:pic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55D38EE8-FE27-7743-B79B-08B55A3E6E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5576" y="6063808"/>
                <a:ext cx="720080" cy="720080"/>
              </a:xfrm>
              <a:prstGeom prst="rect">
                <a:avLst/>
              </a:prstGeom>
            </p:spPr>
          </p:pic>
        </p:grp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089CB407-81D0-324A-A9B8-15D11489F5A9}"/>
                </a:ext>
              </a:extLst>
            </p:cNvPr>
            <p:cNvGrpSpPr/>
            <p:nvPr/>
          </p:nvGrpSpPr>
          <p:grpSpPr>
            <a:xfrm>
              <a:off x="4672355" y="5155635"/>
              <a:ext cx="718197" cy="1436097"/>
              <a:chOff x="2699791" y="5363627"/>
              <a:chExt cx="718197" cy="1436097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66535767-BF41-1247-BC7E-9D1C51A111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99792" y="5363627"/>
                <a:ext cx="717900" cy="717900"/>
              </a:xfrm>
              <a:prstGeom prst="rect">
                <a:avLst/>
              </a:prstGeom>
            </p:spPr>
          </p:pic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7EF1F926-5B78-C146-94B7-43687A370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99791" y="6081527"/>
                <a:ext cx="718197" cy="718197"/>
              </a:xfrm>
              <a:prstGeom prst="rect">
                <a:avLst/>
              </a:prstGeom>
            </p:spPr>
          </p:pic>
        </p:grp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660AB77B-21FF-994D-91BA-28BE5E58B0E3}"/>
                </a:ext>
              </a:extLst>
            </p:cNvPr>
            <p:cNvGrpSpPr/>
            <p:nvPr/>
          </p:nvGrpSpPr>
          <p:grpSpPr>
            <a:xfrm>
              <a:off x="2052504" y="5156846"/>
              <a:ext cx="718197" cy="1436097"/>
              <a:chOff x="1477688" y="5343729"/>
              <a:chExt cx="718197" cy="1436097"/>
            </a:xfrm>
          </p:grpSpPr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B30E461C-91A7-3B49-B529-0578EF2D62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77837" y="5343729"/>
                <a:ext cx="717900" cy="717900"/>
              </a:xfrm>
              <a:prstGeom prst="rect">
                <a:avLst/>
              </a:prstGeom>
            </p:spPr>
          </p:pic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BBFCE99B-616A-E34A-8428-C80143FC35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77688" y="6061629"/>
                <a:ext cx="718197" cy="718197"/>
              </a:xfrm>
              <a:prstGeom prst="rect">
                <a:avLst/>
              </a:prstGeom>
            </p:spPr>
          </p:pic>
        </p:grp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D4F7B011-F2E9-0849-A056-E39F96CB8B56}"/>
                </a:ext>
              </a:extLst>
            </p:cNvPr>
            <p:cNvGrpSpPr/>
            <p:nvPr/>
          </p:nvGrpSpPr>
          <p:grpSpPr>
            <a:xfrm>
              <a:off x="2770553" y="5156845"/>
              <a:ext cx="720080" cy="1434887"/>
              <a:chOff x="2195737" y="5343728"/>
              <a:chExt cx="720080" cy="1434887"/>
            </a:xfrm>
          </p:grpSpPr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796ABFE5-C5F6-554C-B6C1-151F18DDA3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95737" y="5343728"/>
                <a:ext cx="720080" cy="720080"/>
              </a:xfrm>
              <a:prstGeom prst="rect">
                <a:avLst/>
              </a:prstGeom>
            </p:spPr>
          </p:pic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9FB0045C-E781-4A40-BB75-26089C3B75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01320" y="6064119"/>
                <a:ext cx="714496" cy="714496"/>
              </a:xfrm>
              <a:prstGeom prst="rect">
                <a:avLst/>
              </a:prstGeom>
            </p:spPr>
          </p:pic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0F5E0B7A-A865-2042-8D7C-112198C5593E}"/>
                </a:ext>
              </a:extLst>
            </p:cNvPr>
            <p:cNvGrpSpPr/>
            <p:nvPr/>
          </p:nvGrpSpPr>
          <p:grpSpPr>
            <a:xfrm>
              <a:off x="5386852" y="5155634"/>
              <a:ext cx="725664" cy="1435801"/>
              <a:chOff x="4155602" y="5341548"/>
              <a:chExt cx="725664" cy="1435801"/>
            </a:xfrm>
          </p:grpSpPr>
          <p:pic>
            <p:nvPicPr>
              <p:cNvPr id="17" name="圖片 16">
                <a:extLst>
                  <a:ext uri="{FF2B5EF4-FFF2-40B4-BE49-F238E27FC236}">
                    <a16:creationId xmlns:a16="http://schemas.microsoft.com/office/drawing/2014/main" id="{CF5DCA16-F6E0-104E-9011-31856C63F5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55602" y="5341548"/>
                <a:ext cx="725664" cy="725664"/>
              </a:xfrm>
              <a:prstGeom prst="rect">
                <a:avLst/>
              </a:prstGeom>
            </p:spPr>
          </p:pic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66ED57A4-06C8-DC45-82FF-CE252211E3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59006" y="6062852"/>
                <a:ext cx="714497" cy="714497"/>
              </a:xfrm>
              <a:prstGeom prst="rect">
                <a:avLst/>
              </a:prstGeom>
            </p:spPr>
          </p:pic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D498FB19-0269-E149-94E3-FEA0CEA8B6D0}"/>
                </a:ext>
              </a:extLst>
            </p:cNvPr>
            <p:cNvGrpSpPr/>
            <p:nvPr/>
          </p:nvGrpSpPr>
          <p:grpSpPr>
            <a:xfrm>
              <a:off x="6112516" y="5155634"/>
              <a:ext cx="721304" cy="1443565"/>
              <a:chOff x="4881266" y="5341548"/>
              <a:chExt cx="721304" cy="1443565"/>
            </a:xfrm>
          </p:grpSpPr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FC3B81DB-2461-A946-8261-9DBCFD6691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81266" y="5341548"/>
                <a:ext cx="721304" cy="721304"/>
              </a:xfrm>
              <a:prstGeom prst="rect">
                <a:avLst/>
              </a:prstGeom>
            </p:spPr>
          </p:pic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8C9FF8F3-852B-464F-8C0F-ED0B3BF85B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81266" y="6067212"/>
                <a:ext cx="717901" cy="717901"/>
              </a:xfrm>
              <a:prstGeom prst="rect">
                <a:avLst/>
              </a:prstGeom>
            </p:spPr>
          </p:pic>
        </p:grp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2142CBE-A209-DE43-B52E-7E85B7A40818}"/>
                </a:ext>
              </a:extLst>
            </p:cNvPr>
            <p:cNvSpPr/>
            <p:nvPr/>
          </p:nvSpPr>
          <p:spPr>
            <a:xfrm>
              <a:off x="471761" y="5593119"/>
              <a:ext cx="85086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+mj-lt"/>
                </a:rPr>
                <a:t>M</a:t>
              </a:r>
              <a:r>
                <a:rPr lang="en-US" altLang="zh-TW">
                  <a:latin typeface="+mj-lt"/>
                </a:rPr>
                <a:t>atch </a:t>
              </a:r>
              <a:r>
                <a:rPr lang="en-US" altLang="zh-TW" dirty="0">
                  <a:latin typeface="+mj-lt"/>
                </a:rPr>
                <a:t>pairs</a:t>
              </a:r>
              <a:endParaRPr lang="zh-TW" altLang="en-US" dirty="0">
                <a:latin typeface="+mj-lt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71ED1F9E-7F26-C744-959A-76F39CF182BB}"/>
                </a:ext>
              </a:extLst>
            </p:cNvPr>
            <p:cNvSpPr/>
            <p:nvPr/>
          </p:nvSpPr>
          <p:spPr>
            <a:xfrm>
              <a:off x="3492517" y="5593119"/>
              <a:ext cx="116649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Mismatch pairs</a:t>
              </a:r>
              <a:endParaRPr lang="zh-TW" altLang="en-US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0747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Performance evaluation on LFW</a:t>
            </a:r>
            <a:endParaRPr kumimoji="1" lang="zh-TW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6F18013-5437-4C4D-895E-9D45320A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DB19621-D9C5-3E42-8B3B-2B5FD03C1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431225"/>
              </p:ext>
            </p:extLst>
          </p:nvPr>
        </p:nvGraphicFramePr>
        <p:xfrm>
          <a:off x="4572000" y="4140576"/>
          <a:ext cx="4032252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476066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  <a:gridCol w="1476066">
                  <a:extLst>
                    <a:ext uri="{9D8B030D-6E8A-4147-A177-3AD203B41FA5}">
                      <a16:colId xmlns:a16="http://schemas.microsoft.com/office/drawing/2014/main" val="387445790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600" b="1" dirty="0">
                        <a:latin typeface="+mn-lt"/>
                      </a:endParaRPr>
                    </a:p>
                    <a:p>
                      <a:pPr algn="r"/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Accuracy (%)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Time (s)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VGG16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95.33%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+mn-lt"/>
                        </a:rPr>
                        <a:t>129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Resnet50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99.33%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139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C7DE3B8A-BA57-7146-8F6A-EDC8C7A216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1" r="6525"/>
          <a:stretch/>
        </p:blipFill>
        <p:spPr>
          <a:xfrm>
            <a:off x="442356" y="1988840"/>
            <a:ext cx="4273660" cy="427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90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Authorized user dataset</a:t>
            </a:r>
          </a:p>
          <a:p>
            <a:pPr lvl="1"/>
            <a:r>
              <a:rPr lang="en-US" altLang="zh-TW" dirty="0"/>
              <a:t>CASIA-FaceV5 </a:t>
            </a:r>
          </a:p>
          <a:p>
            <a:pPr lvl="2"/>
            <a:r>
              <a:rPr lang="en" altLang="zh-TW" dirty="0"/>
              <a:t>2,500 color facial images of 500 subject, each has 5 images</a:t>
            </a:r>
          </a:p>
          <a:p>
            <a:pPr lvl="2"/>
            <a:r>
              <a:rPr lang="en" altLang="zh-TW" dirty="0"/>
              <a:t> For each user, 4 images for gallery images and 1 image for test.</a:t>
            </a:r>
          </a:p>
          <a:p>
            <a:pPr lvl="2"/>
            <a:r>
              <a:rPr lang="en" altLang="zh-TW" dirty="0"/>
              <a:t> All face images are 16 bit color BMP files and the image resolution is 640*480</a:t>
            </a:r>
          </a:p>
          <a:p>
            <a:pPr lvl="2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6E44DE2-1C32-314B-8B68-7545F0871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3707168"/>
            <a:ext cx="3806068" cy="283111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D435E5A-8AD4-E94F-88A1-AC6637267A18}"/>
              </a:ext>
            </a:extLst>
          </p:cNvPr>
          <p:cNvSpPr/>
          <p:nvPr/>
        </p:nvSpPr>
        <p:spPr>
          <a:xfrm>
            <a:off x="5013890" y="653828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100" dirty="0"/>
              <a:t>http://biometrics.idealtest.org/dbDetailForUser.do?id=9</a:t>
            </a:r>
          </a:p>
        </p:txBody>
      </p:sp>
    </p:spTree>
    <p:extLst>
      <p:ext uri="{BB962C8B-B14F-4D97-AF65-F5344CB8AC3E}">
        <p14:creationId xmlns:p14="http://schemas.microsoft.com/office/powerpoint/2010/main" val="2542592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2077148"/>
          </a:xfrm>
        </p:spPr>
        <p:txBody>
          <a:bodyPr/>
          <a:lstStyle/>
          <a:p>
            <a:r>
              <a:rPr lang="en-US" altLang="zh-TW" dirty="0"/>
              <a:t>Intruder dataset</a:t>
            </a:r>
          </a:p>
          <a:p>
            <a:pPr lvl="1"/>
            <a:r>
              <a:rPr lang="en-US" altLang="zh-TW" dirty="0"/>
              <a:t>Helen dataset </a:t>
            </a:r>
          </a:p>
          <a:p>
            <a:pPr lvl="2"/>
            <a:r>
              <a:rPr lang="en-US" altLang="zh-TW" dirty="0"/>
              <a:t>2000 images as the intruder dataset</a:t>
            </a:r>
          </a:p>
          <a:p>
            <a:pPr lvl="2"/>
            <a:r>
              <a:rPr lang="en-US" altLang="zh-TW" dirty="0"/>
              <a:t>If there are multiple faces in the picture, select the one closest the image center as the test face.</a:t>
            </a:r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CA94DE5-40BE-FF43-8EDF-D48F46948DCD}"/>
              </a:ext>
            </a:extLst>
          </p:cNvPr>
          <p:cNvGrpSpPr/>
          <p:nvPr/>
        </p:nvGrpSpPr>
        <p:grpSpPr>
          <a:xfrm>
            <a:off x="1979800" y="3130864"/>
            <a:ext cx="4739945" cy="3356547"/>
            <a:chOff x="1979800" y="3130864"/>
            <a:chExt cx="4739945" cy="3356547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050534C3-D584-4B43-8571-F71550F79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9800" y="4701875"/>
              <a:ext cx="1785536" cy="1785536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71029253-1C2E-634C-950B-B94E9F4A6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61887" y="4715927"/>
              <a:ext cx="1169753" cy="1751503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E830AA5-53A2-4A4F-B459-51CCA4AB7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3888" y="3140968"/>
              <a:ext cx="1511768" cy="155497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BD3093F-0A1C-5B4B-9DED-A62B08A9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79800" y="3140969"/>
              <a:ext cx="1584088" cy="1560906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B6EADBC9-31B4-894D-A9F6-9372405C4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34209" y="4698910"/>
              <a:ext cx="1785536" cy="1785536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EB4162A-F8BE-5F4F-A74E-C1D4737A3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59099" y="3130864"/>
              <a:ext cx="1492821" cy="1575184"/>
            </a:xfrm>
            <a:prstGeom prst="rect">
              <a:avLst/>
            </a:prstGeom>
          </p:spPr>
        </p:pic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48420CD7-13D1-1D41-BE62-1583BEE2E71E}"/>
              </a:ext>
            </a:extLst>
          </p:cNvPr>
          <p:cNvSpPr/>
          <p:nvPr/>
        </p:nvSpPr>
        <p:spPr>
          <a:xfrm>
            <a:off x="5678183" y="6557087"/>
            <a:ext cx="292202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/>
              <a:t>http://</a:t>
            </a:r>
            <a:r>
              <a:rPr lang="en-US" altLang="zh-TW" sz="1100" dirty="0" err="1"/>
              <a:t>www.ifp.illinois.edu</a:t>
            </a:r>
            <a:r>
              <a:rPr lang="en-US" altLang="zh-TW" sz="1100" dirty="0"/>
              <a:t>/~vuongle2/</a:t>
            </a:r>
            <a:r>
              <a:rPr lang="en-US" altLang="zh-TW" sz="1100" dirty="0" err="1"/>
              <a:t>helen</a:t>
            </a:r>
            <a:r>
              <a:rPr lang="en-US" altLang="zh-TW" sz="1100" dirty="0"/>
              <a:t>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0981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Penalty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Face Recognition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𝑎𝑐𝑒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𝑒𝑟𝑖𝑓𝑖𝑐𝑎𝑡𝑖𝑜𝑛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𝑃𝑒𝑛𝑎𝑙𝑡𝑦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𝐹𝑉𝑃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𝐹𝑁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TW" dirty="0"/>
                  <a:t> </a:t>
                </a:r>
              </a:p>
              <a:p>
                <a:pPr lvl="1"/>
                <a:r>
                  <a:rPr lang="en-US" altLang="zh-TW" dirty="0"/>
                  <a:t>Plot the penalty curve in different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zh-TW" dirty="0"/>
              </a:p>
              <a:p>
                <a:pPr lvl="1"/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0165442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260379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260379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altLang="zh-TW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0165442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8014" t="-3448" b="-36551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65760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282" t="-78667" r="-424359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92361" t="-252632" r="-92361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839327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Face verification penalty curve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11" name="圖片 10" descr="一張含有 文字, 地圖 的圖片&#10;&#10;自動產生的描述">
            <a:extLst>
              <a:ext uri="{FF2B5EF4-FFF2-40B4-BE49-F238E27FC236}">
                <a16:creationId xmlns:a16="http://schemas.microsoft.com/office/drawing/2014/main" id="{192BD801-2FB8-6843-92D7-BA2EE68942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" t="4750" r="10333" b="1438"/>
          <a:stretch/>
        </p:blipFill>
        <p:spPr>
          <a:xfrm>
            <a:off x="35496" y="1988840"/>
            <a:ext cx="5266187" cy="4354820"/>
          </a:xfrm>
          <a:prstGeom prst="rect">
            <a:avLst/>
          </a:prstGeom>
        </p:spPr>
      </p:pic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id="{D6FE3A32-6A3C-2844-BF4C-C3C364B8CF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0" r="6876"/>
          <a:stretch/>
        </p:blipFill>
        <p:spPr>
          <a:xfrm>
            <a:off x="5306971" y="2852936"/>
            <a:ext cx="3497194" cy="33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00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Compare the effect of aggregation and alignment 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EEAD59F-2CF0-0F4C-9D04-2894702F46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0" r="6690"/>
          <a:stretch/>
        </p:blipFill>
        <p:spPr>
          <a:xfrm>
            <a:off x="591866" y="1492703"/>
            <a:ext cx="7344047" cy="527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9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lang="en-US" altLang="zh-TW" dirty="0"/>
              <a:t>CASIA-WebFace</a:t>
            </a:r>
          </a:p>
          <a:p>
            <a:pPr lvl="1"/>
            <a:r>
              <a:rPr kumimoji="1" lang="en-US" altLang="zh-TW" dirty="0"/>
              <a:t>10,575 identities, 494,414 face images</a:t>
            </a:r>
          </a:p>
          <a:p>
            <a:pPr lvl="1"/>
            <a:r>
              <a:rPr kumimoji="1" lang="en-US" altLang="zh-TW" dirty="0"/>
              <a:t>Select 10,559 identities whose images count is more than 5 </a:t>
            </a:r>
          </a:p>
          <a:p>
            <a:pPr lvl="1"/>
            <a:r>
              <a:rPr kumimoji="1" lang="en-US" altLang="zh-TW" dirty="0"/>
              <a:t>Remove 27,703 wrong images after data cleaning</a:t>
            </a:r>
            <a:endParaRPr kumimoji="1" lang="zh-TW" altLang="en-US" dirty="0"/>
          </a:p>
          <a:p>
            <a:pPr marL="366713" lvl="1" indent="0">
              <a:buNone/>
            </a:pPr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BB475971-E863-1A4C-BE18-5AE84048CC20}"/>
              </a:ext>
            </a:extLst>
          </p:cNvPr>
          <p:cNvGrpSpPr/>
          <p:nvPr/>
        </p:nvGrpSpPr>
        <p:grpSpPr>
          <a:xfrm>
            <a:off x="1274284" y="3068960"/>
            <a:ext cx="5241932" cy="3600403"/>
            <a:chOff x="1274284" y="3068960"/>
            <a:chExt cx="5241932" cy="3600403"/>
          </a:xfrm>
        </p:grpSpPr>
        <p:pic>
          <p:nvPicPr>
            <p:cNvPr id="6" name="圖片 5" descr="一張含有 男人, 個人, 室內, 牆 的圖片&#10;&#10;自動產生的描述">
              <a:extLst>
                <a:ext uri="{FF2B5EF4-FFF2-40B4-BE49-F238E27FC236}">
                  <a16:creationId xmlns:a16="http://schemas.microsoft.com/office/drawing/2014/main" id="{BA16AD20-8E5D-E741-A832-F24654711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3068960"/>
              <a:ext cx="1152128" cy="1152128"/>
            </a:xfrm>
            <a:prstGeom prst="rect">
              <a:avLst/>
            </a:prstGeom>
          </p:spPr>
        </p:pic>
        <p:pic>
          <p:nvPicPr>
            <p:cNvPr id="9" name="圖片 8" descr="一張含有 個人, 牆, 室內, 男人 的圖片&#10;&#10;自動產生的描述">
              <a:extLst>
                <a:ext uri="{FF2B5EF4-FFF2-40B4-BE49-F238E27FC236}">
                  <a16:creationId xmlns:a16="http://schemas.microsoft.com/office/drawing/2014/main" id="{06210E83-CBA9-B242-B2F6-7C3A874DA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552" y="3068960"/>
              <a:ext cx="1152128" cy="1152128"/>
            </a:xfrm>
            <a:prstGeom prst="rect">
              <a:avLst/>
            </a:prstGeom>
          </p:spPr>
        </p:pic>
        <p:pic>
          <p:nvPicPr>
            <p:cNvPr id="11" name="圖片 10" descr="一張含有 男人, 樹, 個人, 室外 的圖片&#10;&#10;自動產生的描述">
              <a:extLst>
                <a:ext uri="{FF2B5EF4-FFF2-40B4-BE49-F238E27FC236}">
                  <a16:creationId xmlns:a16="http://schemas.microsoft.com/office/drawing/2014/main" id="{DE2EF41C-9B5B-3F41-B71C-C5FC65B9B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0820" y="3068960"/>
              <a:ext cx="1152128" cy="1152128"/>
            </a:xfrm>
            <a:prstGeom prst="rect">
              <a:avLst/>
            </a:prstGeom>
          </p:spPr>
        </p:pic>
        <p:pic>
          <p:nvPicPr>
            <p:cNvPr id="13" name="圖片 12" descr="一張含有 個人, 男人, 室內, 尋找 的圖片&#10;&#10;自動產生的描述">
              <a:extLst>
                <a:ext uri="{FF2B5EF4-FFF2-40B4-BE49-F238E27FC236}">
                  <a16:creationId xmlns:a16="http://schemas.microsoft.com/office/drawing/2014/main" id="{FA61AA3D-41BE-0542-BCBC-29AF1F23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088" y="3068960"/>
              <a:ext cx="1152128" cy="1152128"/>
            </a:xfrm>
            <a:prstGeom prst="rect">
              <a:avLst/>
            </a:prstGeom>
          </p:spPr>
        </p:pic>
        <p:pic>
          <p:nvPicPr>
            <p:cNvPr id="15" name="圖片 14" descr="一張含有 個人, 男人, 建築物, 室外 的圖片&#10;&#10;自動產生的描述">
              <a:extLst>
                <a:ext uri="{FF2B5EF4-FFF2-40B4-BE49-F238E27FC236}">
                  <a16:creationId xmlns:a16="http://schemas.microsoft.com/office/drawing/2014/main" id="{93B053BD-4AFF-164B-81FF-753F4B206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4293097"/>
              <a:ext cx="1152128" cy="1152128"/>
            </a:xfrm>
            <a:prstGeom prst="rect">
              <a:avLst/>
            </a:prstGeom>
          </p:spPr>
        </p:pic>
        <p:pic>
          <p:nvPicPr>
            <p:cNvPr id="17" name="圖片 16" descr="一張含有 個人, 男人, 建築物, 牆 的圖片&#10;&#10;自動產生的描述">
              <a:extLst>
                <a:ext uri="{FF2B5EF4-FFF2-40B4-BE49-F238E27FC236}">
                  <a16:creationId xmlns:a16="http://schemas.microsoft.com/office/drawing/2014/main" id="{9278D8CC-D632-2B43-A243-D8CF39C0F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416" y="4293097"/>
              <a:ext cx="1152128" cy="1152128"/>
            </a:xfrm>
            <a:prstGeom prst="rect">
              <a:avLst/>
            </a:prstGeom>
          </p:spPr>
        </p:pic>
        <p:pic>
          <p:nvPicPr>
            <p:cNvPr id="19" name="圖片 18" descr="一張含有 個人, 男人, 相片, 領帶 的圖片&#10;&#10;自動產生的描述">
              <a:extLst>
                <a:ext uri="{FF2B5EF4-FFF2-40B4-BE49-F238E27FC236}">
                  <a16:creationId xmlns:a16="http://schemas.microsoft.com/office/drawing/2014/main" id="{3F731EE9-4F66-2B46-8FBC-4695D026E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0548" y="4293097"/>
              <a:ext cx="1152128" cy="1152128"/>
            </a:xfrm>
            <a:prstGeom prst="rect">
              <a:avLst/>
            </a:prstGeom>
          </p:spPr>
        </p:pic>
        <p:pic>
          <p:nvPicPr>
            <p:cNvPr id="21" name="圖片 20" descr="一張含有 個人, 男人, 牆, 室內 的圖片&#10;&#10;自動產生的描述">
              <a:extLst>
                <a:ext uri="{FF2B5EF4-FFF2-40B4-BE49-F238E27FC236}">
                  <a16:creationId xmlns:a16="http://schemas.microsoft.com/office/drawing/2014/main" id="{1B3AEA89-8CF1-A944-AF54-00949DA18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680" y="4293097"/>
              <a:ext cx="1152128" cy="1152128"/>
            </a:xfrm>
            <a:prstGeom prst="rect">
              <a:avLst/>
            </a:prstGeom>
          </p:spPr>
        </p:pic>
        <p:pic>
          <p:nvPicPr>
            <p:cNvPr id="23" name="圖片 22" descr="一張含有 個人, 服飾, 笑臉, 假髮 的圖片&#10;&#10;自動產生的描述">
              <a:extLst>
                <a:ext uri="{FF2B5EF4-FFF2-40B4-BE49-F238E27FC236}">
                  <a16:creationId xmlns:a16="http://schemas.microsoft.com/office/drawing/2014/main" id="{D6913A54-0C12-264C-8FB7-EB99C81C3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5517234"/>
              <a:ext cx="1152129" cy="1152129"/>
            </a:xfrm>
            <a:prstGeom prst="rect">
              <a:avLst/>
            </a:prstGeom>
          </p:spPr>
        </p:pic>
        <p:pic>
          <p:nvPicPr>
            <p:cNvPr id="25" name="圖片 24" descr="一張含有 個人, 服飾, 領帶, 穿著 的圖片&#10;&#10;自動產生的描述">
              <a:extLst>
                <a:ext uri="{FF2B5EF4-FFF2-40B4-BE49-F238E27FC236}">
                  <a16:creationId xmlns:a16="http://schemas.microsoft.com/office/drawing/2014/main" id="{BC395E0B-DDFF-EC43-A574-7D3E651C7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416" y="5517234"/>
              <a:ext cx="1152128" cy="1152128"/>
            </a:xfrm>
            <a:prstGeom prst="rect">
              <a:avLst/>
            </a:prstGeom>
          </p:spPr>
        </p:pic>
        <p:pic>
          <p:nvPicPr>
            <p:cNvPr id="27" name="圖片 26" descr="一張含有 牆, 個人, 女性, 笑臉 的圖片&#10;&#10;自動產生的描述">
              <a:extLst>
                <a:ext uri="{FF2B5EF4-FFF2-40B4-BE49-F238E27FC236}">
                  <a16:creationId xmlns:a16="http://schemas.microsoft.com/office/drawing/2014/main" id="{4BED9878-4608-5142-AF35-1F55BD361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5936" y="5517234"/>
              <a:ext cx="1152128" cy="1152128"/>
            </a:xfrm>
            <a:prstGeom prst="rect">
              <a:avLst/>
            </a:prstGeom>
          </p:spPr>
        </p:pic>
        <p:pic>
          <p:nvPicPr>
            <p:cNvPr id="29" name="圖片 28" descr="一張含有 個人, 帽, 穿著, 服飾 的圖片&#10;&#10;自動產生的描述">
              <a:extLst>
                <a:ext uri="{FF2B5EF4-FFF2-40B4-BE49-F238E27FC236}">
                  <a16:creationId xmlns:a16="http://schemas.microsoft.com/office/drawing/2014/main" id="{9B3DF6A4-5DFA-FA47-BC9F-0A9D05872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680" y="5517232"/>
              <a:ext cx="1152130" cy="11521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1755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CASIA-WebFace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641441"/>
              </p:ext>
            </p:extLst>
          </p:nvPr>
        </p:nvGraphicFramePr>
        <p:xfrm>
          <a:off x="321568" y="1818231"/>
          <a:ext cx="8280918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690163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111997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2230286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Aggregation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Mean Acc.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745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0.8439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0.0011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1459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0.8491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0.0016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730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0.8620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0.0005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4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zh-TW" sz="1800" b="0" kern="1200" dirty="0">
                          <a:solidFill>
                            <a:schemeClr val="dk1"/>
                          </a:solidFill>
                          <a:effectLst/>
                          <a:latin typeface="Symbol" pitchFamily="2" charset="2"/>
                          <a:ea typeface="+mn-ea"/>
                          <a:cs typeface="+mn-cs"/>
                        </a:rPr>
                        <a:t>×</a:t>
                      </a:r>
                      <a:r>
                        <a:rPr lang="zh-TW" altLang="zh-TW" b="0" dirty="0">
                          <a:effectLst/>
                          <a:latin typeface="Symbol" pitchFamily="2" charset="2"/>
                        </a:rPr>
                        <a:t> </a:t>
                      </a:r>
                      <a:endParaRPr lang="zh-TW" altLang="en-US" sz="1800" b="0" dirty="0">
                        <a:latin typeface="Symbol" pitchFamily="2" charset="2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1445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0.8659 </a:t>
                      </a:r>
                      <a:r>
                        <a:rPr lang="en-US" sz="1800" b="1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0.0005</a:t>
                      </a:r>
                      <a:endParaRPr lang="zh-TW" sz="2000" b="1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1342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0.8282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0.0014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2573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0.8343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0.0011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1288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0.8504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0.0009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23966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2570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0.8601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0.0005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120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218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6090957"/>
          </a:xfrm>
        </p:spPr>
        <p:txBody>
          <a:bodyPr/>
          <a:lstStyle/>
          <a:p>
            <a:r>
              <a:rPr lang="en-US" altLang="zh-TW" dirty="0"/>
              <a:t>FG-NET</a:t>
            </a:r>
          </a:p>
          <a:p>
            <a:pPr lvl="1"/>
            <a:r>
              <a:rPr lang="en-US" altLang="zh-TW" dirty="0"/>
              <a:t>82 identities, 1,002 images</a:t>
            </a:r>
          </a:p>
          <a:p>
            <a:pPr lvl="1"/>
            <a:r>
              <a:rPr lang="en-US" altLang="zh-TW" dirty="0"/>
              <a:t>cross-age, 0 to 69 years old</a:t>
            </a:r>
          </a:p>
          <a:p>
            <a:pPr lvl="1"/>
            <a:r>
              <a:rPr lang="en-US" altLang="zh-TW" dirty="0"/>
              <a:t>Leave-one-out strategy 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(1/2) 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D325C4D-6D27-8549-97EE-B5A17F13A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13" y="3101939"/>
            <a:ext cx="7498846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40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kumimoji="1" lang="en-US" altLang="zh-TW" dirty="0"/>
              <a:t>Three steps: 1) face detection, 2) face alignment, 3) face feature encoding</a:t>
            </a:r>
          </a:p>
          <a:p>
            <a:pPr lvl="1"/>
            <a:r>
              <a:rPr kumimoji="1" lang="en" altLang="zh-TW" dirty="0"/>
              <a:t>A comparison two different face detectors, MTCNN and FaceBoxes</a:t>
            </a:r>
          </a:p>
          <a:p>
            <a:pPr lvl="1"/>
            <a:r>
              <a:rPr kumimoji="1" lang="en" altLang="zh-TW" dirty="0"/>
              <a:t>Evaluate the performance of face feature extractors</a:t>
            </a:r>
            <a:endParaRPr kumimoji="1"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4183536C-CFE4-1748-A3A8-CCE66A7C6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Introduction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7000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FG-NET</a:t>
            </a:r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277245"/>
              </p:ext>
            </p:extLst>
          </p:nvPr>
        </p:nvGraphicFramePr>
        <p:xfrm>
          <a:off x="321566" y="1818231"/>
          <a:ext cx="5011973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842054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759143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821055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955993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633728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Fusion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Rank-1 Acc.(%)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86.62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86.82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83.43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83.63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87.32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87.72</a:t>
                      </a:r>
                      <a:endParaRPr lang="zh-TW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84.33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23966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84.53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120790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AF671750-4B87-0E41-B8BF-64FB0BFB1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723101"/>
              </p:ext>
            </p:extLst>
          </p:nvPr>
        </p:nvGraphicFramePr>
        <p:xfrm>
          <a:off x="5508104" y="2820351"/>
          <a:ext cx="3096344" cy="2199039"/>
        </p:xfrm>
        <a:graphic>
          <a:graphicData uri="http://schemas.openxmlformats.org/drawingml/2006/table">
            <a:tbl>
              <a:tblPr firstRow="1" firstCol="1" bandRow="1"/>
              <a:tblGrid>
                <a:gridCol w="1210181">
                  <a:extLst>
                    <a:ext uri="{9D8B030D-6E8A-4147-A177-3AD203B41FA5}">
                      <a16:colId xmlns:a16="http://schemas.microsoft.com/office/drawing/2014/main" val="3741762589"/>
                    </a:ext>
                  </a:extLst>
                </a:gridCol>
                <a:gridCol w="1886163">
                  <a:extLst>
                    <a:ext uri="{9D8B030D-6E8A-4147-A177-3AD203B41FA5}">
                      <a16:colId xmlns:a16="http://schemas.microsoft.com/office/drawing/2014/main" val="4276244425"/>
                    </a:ext>
                  </a:extLst>
                </a:gridCol>
              </a:tblGrid>
              <a:tr h="3210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Method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Rank-1 Acc. (%)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949079"/>
                  </a:ext>
                </a:extLst>
              </a:tr>
              <a:tr h="49096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869102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HFA 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69.0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278824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MEFA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76.2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661533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CAN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86.5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985138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LF-CNNs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88.1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6986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979851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Ours</a:t>
                      </a:r>
                      <a:endParaRPr lang="zh-TW" sz="2000" b="1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87.72</a:t>
                      </a:r>
                      <a:endParaRPr lang="zh-TW" sz="2000" b="1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779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249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1266421"/>
          </a:xfrm>
        </p:spPr>
        <p:txBody>
          <a:bodyPr/>
          <a:lstStyle/>
          <a:p>
            <a:r>
              <a:rPr lang="en-US" altLang="zh-TW" dirty="0"/>
              <a:t>CACD (Cross-Age Reference Coding for Age-Invariant Face Recognition and Retrieval)</a:t>
            </a:r>
          </a:p>
          <a:p>
            <a:pPr lvl="1"/>
            <a:r>
              <a:rPr lang="en-US" altLang="zh-TW" dirty="0"/>
              <a:t>contains more than 160,000 images of 2,000 celebrities with age ranging from 16 to 62</a:t>
            </a:r>
          </a:p>
          <a:p>
            <a:pPr lvl="1"/>
            <a:r>
              <a:rPr lang="en-US" altLang="zh-TW" dirty="0"/>
              <a:t>face retrieval with three different subsets, 2004-2006, 2007-2009, 2010-2012images taken in 2013 are used as query</a:t>
            </a:r>
          </a:p>
          <a:p>
            <a:pPr lvl="1"/>
            <a:r>
              <a:rPr lang="en-US" altLang="zh-TW" dirty="0"/>
              <a:t>Two measurements: mAP / Precision@1(Rank-1 accuracy) 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(2/2) 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DFF1736-CB99-0345-B001-AB3F5AE93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007403"/>
            <a:ext cx="4710985" cy="285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15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1266421"/>
          </a:xfrm>
        </p:spPr>
        <p:txBody>
          <a:bodyPr/>
          <a:lstStyle/>
          <a:p>
            <a:r>
              <a:rPr lang="en-US" altLang="zh-TW" dirty="0"/>
              <a:t>CACD </a:t>
            </a:r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(2/2)  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EFA666E-2E52-1E41-ABBB-3C10CAAF19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681149"/>
              </p:ext>
            </p:extLst>
          </p:nvPr>
        </p:nvGraphicFramePr>
        <p:xfrm>
          <a:off x="4355976" y="2177038"/>
          <a:ext cx="4248470" cy="2437970"/>
        </p:xfrm>
        <a:graphic>
          <a:graphicData uri="http://schemas.openxmlformats.org/drawingml/2006/table">
            <a:tbl>
              <a:tblPr firstRow="1" firstCol="1" bandRow="1"/>
              <a:tblGrid>
                <a:gridCol w="1584176">
                  <a:extLst>
                    <a:ext uri="{9D8B030D-6E8A-4147-A177-3AD203B41FA5}">
                      <a16:colId xmlns:a16="http://schemas.microsoft.com/office/drawing/2014/main" val="4291806053"/>
                    </a:ext>
                  </a:extLst>
                </a:gridCol>
                <a:gridCol w="888098">
                  <a:extLst>
                    <a:ext uri="{9D8B030D-6E8A-4147-A177-3AD203B41FA5}">
                      <a16:colId xmlns:a16="http://schemas.microsoft.com/office/drawing/2014/main" val="3525291756"/>
                    </a:ext>
                  </a:extLst>
                </a:gridCol>
                <a:gridCol w="888098">
                  <a:extLst>
                    <a:ext uri="{9D8B030D-6E8A-4147-A177-3AD203B41FA5}">
                      <a16:colId xmlns:a16="http://schemas.microsoft.com/office/drawing/2014/main" val="1554119168"/>
                    </a:ext>
                  </a:extLst>
                </a:gridCol>
                <a:gridCol w="888098">
                  <a:extLst>
                    <a:ext uri="{9D8B030D-6E8A-4147-A177-3AD203B41FA5}">
                      <a16:colId xmlns:a16="http://schemas.microsoft.com/office/drawing/2014/main" val="1566076469"/>
                    </a:ext>
                  </a:extLst>
                </a:gridCol>
              </a:tblGrid>
              <a:tr h="445961">
                <a:tc rowSpan="2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Methods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Rank-1 accuracy (%)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18129"/>
                  </a:ext>
                </a:extLst>
              </a:tr>
              <a:tr h="44596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04-06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07-09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10-12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42628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678628"/>
                  </a:ext>
                </a:extLst>
              </a:tr>
              <a:tr h="363196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LBP (2013)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78.0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80.3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85.5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6016326"/>
                  </a:ext>
                </a:extLst>
              </a:tr>
              <a:tr h="363196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CARC (2014)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88.8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88.5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92.2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1048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212160"/>
                  </a:ext>
                </a:extLst>
              </a:tr>
              <a:tr h="363600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Ours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82.6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85.1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86.4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882033"/>
                  </a:ext>
                </a:extLst>
              </a:tr>
              <a:tr h="363600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Ours + Re-rank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85.7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86.9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88.2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0863451"/>
                  </a:ext>
                </a:extLst>
              </a:tr>
            </a:tbl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4210F2E5-6365-D343-964A-497B296D5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73" y="1687595"/>
            <a:ext cx="4185301" cy="508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29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0F119A-2181-144D-A43B-B7B77B398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36170110-FBA1-F246-BE51-C3B80AFD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Conclusions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28636732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en-US" altLang="zh-TW" i="1" dirty="0"/>
              <a:t>Thank you for your attention</a:t>
            </a:r>
            <a:endParaRPr lang="zh-TW" altLang="en-US" i="1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FE8637"/>
              </a:buClr>
            </a:pPr>
            <a:r>
              <a:rPr kumimoji="1" lang="en" altLang="zh-TW" dirty="0">
                <a:solidFill>
                  <a:srgbClr val="7598D9">
                    <a:lumMod val="75000"/>
                  </a:srgbClr>
                </a:solidFill>
              </a:rPr>
              <a:t>Super-Resolution</a:t>
            </a:r>
          </a:p>
          <a:p>
            <a:pPr lvl="1">
              <a:buClr>
                <a:srgbClr val="FE8637"/>
              </a:buClr>
            </a:pPr>
            <a:r>
              <a:rPr lang="en-US" altLang="zh-TW" dirty="0">
                <a:hlinkClick r:id="rId2"/>
              </a:rPr>
              <a:t>WDSR</a:t>
            </a:r>
            <a:r>
              <a:rPr lang="en-US" altLang="zh-TW" dirty="0"/>
              <a:t> (</a:t>
            </a:r>
            <a:r>
              <a:rPr lang="en" altLang="zh-TW" dirty="0"/>
              <a:t>Wide Activation for Efficient and Accurate Image Super-Resolution, </a:t>
            </a:r>
            <a:r>
              <a:rPr lang="en-US" altLang="zh-TW" dirty="0"/>
              <a:t>CVPR Workshop 2018)</a:t>
            </a:r>
          </a:p>
          <a:p>
            <a:pPr marL="366713" lvl="1" indent="0">
              <a:buClr>
                <a:srgbClr val="FE8637"/>
              </a:buClr>
              <a:buNone/>
            </a:pPr>
            <a:endParaRPr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BB11DD5C-BDE6-AA49-A8C3-D33FDF91C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2013416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Resnet50 (w/ mean)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Recognition (cont.)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46728CA-1D58-BF4C-96DA-9F92344042E6}"/>
              </a:ext>
            </a:extLst>
          </p:cNvPr>
          <p:cNvSpPr txBox="1"/>
          <p:nvPr/>
        </p:nvSpPr>
        <p:spPr>
          <a:xfrm>
            <a:off x="1062003" y="435596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(#139)</a:t>
            </a:r>
          </a:p>
          <a:p>
            <a:r>
              <a:rPr lang="en-US" altLang="zh-TW" dirty="0"/>
              <a:t>Similarity: 0.806780</a:t>
            </a:r>
            <a:endParaRPr kumimoji="1"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DDA40DC-4A7E-954D-A68A-4B227F07C57D}"/>
              </a:ext>
            </a:extLst>
          </p:cNvPr>
          <p:cNvSpPr/>
          <p:nvPr/>
        </p:nvSpPr>
        <p:spPr>
          <a:xfrm>
            <a:off x="399931" y="3260038"/>
            <a:ext cx="3117991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125118F-88D4-414F-8D30-9567A7F52E41}"/>
              </a:ext>
            </a:extLst>
          </p:cNvPr>
          <p:cNvSpPr/>
          <p:nvPr/>
        </p:nvSpPr>
        <p:spPr>
          <a:xfrm>
            <a:off x="332978" y="4972123"/>
            <a:ext cx="3470400" cy="10578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475591-604A-AE4D-BA56-841B8B5C61D9}"/>
              </a:ext>
            </a:extLst>
          </p:cNvPr>
          <p:cNvSpPr txBox="1"/>
          <p:nvPr/>
        </p:nvSpPr>
        <p:spPr>
          <a:xfrm>
            <a:off x="924712" y="6063617"/>
            <a:ext cx="2270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</a:t>
            </a:r>
            <a:r>
              <a:rPr lang="en-US" altLang="zh-TW" dirty="0"/>
              <a:t>#251</a:t>
            </a:r>
            <a:r>
              <a:rPr kumimoji="1" lang="en-US" altLang="zh-TW" dirty="0"/>
              <a:t>)</a:t>
            </a:r>
          </a:p>
          <a:p>
            <a:pPr algn="ctr"/>
            <a:r>
              <a:rPr lang="en-US" altLang="zh-TW" dirty="0"/>
              <a:t>Similarity: 0.800584</a:t>
            </a:r>
            <a:endParaRPr kumimoji="1"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12A5700-5DAB-A143-BE13-5E1359111CC6}"/>
              </a:ext>
            </a:extLst>
          </p:cNvPr>
          <p:cNvSpPr txBox="1"/>
          <p:nvPr/>
        </p:nvSpPr>
        <p:spPr>
          <a:xfrm>
            <a:off x="1403812" y="292875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(#251_3)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5B5557-C009-4E45-B066-6B408F57D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582" y="1817074"/>
            <a:ext cx="887861" cy="109676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2AFF822-48CB-954A-B3C9-06378A9C6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070" y="3274338"/>
            <a:ext cx="731236" cy="103904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A40D179-20E1-354D-B3B4-8EAECE53A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060" y="3265449"/>
            <a:ext cx="781538" cy="104089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7473C73-28BD-294E-8D5E-0C4F2F346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4598" y="3268392"/>
            <a:ext cx="798426" cy="103795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C351A8B-A2D3-E341-9E23-DA12E4CE26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024" y="3267308"/>
            <a:ext cx="804898" cy="103486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BA3CCFA-7010-664A-86AD-1D271FD5A3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535" y="4983323"/>
            <a:ext cx="876625" cy="104664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5BF2DBE-75D1-1A4E-BF12-F4D4FD6F96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0160" y="4983322"/>
            <a:ext cx="876624" cy="104664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F6D4E83-C6A7-9249-B79F-203DF33F3D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1512" y="4981450"/>
            <a:ext cx="848147" cy="104664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59FD897-DC02-5142-BD9D-69F6EBD249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35362" y="4988323"/>
            <a:ext cx="860504" cy="103977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5366263-704D-AF41-B3F6-64D3B8C5EE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46272" y="1731143"/>
            <a:ext cx="927100" cy="1155700"/>
          </a:xfrm>
          <a:prstGeom prst="rect">
            <a:avLst/>
          </a:prstGeom>
        </p:spPr>
      </p:pic>
      <p:sp>
        <p:nvSpPr>
          <p:cNvPr id="66" name="文字方塊 65">
            <a:extLst>
              <a:ext uri="{FF2B5EF4-FFF2-40B4-BE49-F238E27FC236}">
                <a16:creationId xmlns:a16="http://schemas.microsoft.com/office/drawing/2014/main" id="{01F6EE74-EF5C-5349-BF25-1C92D7866D7B}"/>
              </a:ext>
            </a:extLst>
          </p:cNvPr>
          <p:cNvSpPr txBox="1"/>
          <p:nvPr/>
        </p:nvSpPr>
        <p:spPr>
          <a:xfrm>
            <a:off x="6107122" y="2880697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(#003_4)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2F9F702-4AFD-CC4B-879A-5BC5B73C27D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6274" y="3246122"/>
            <a:ext cx="875658" cy="1053340"/>
          </a:xfrm>
          <a:prstGeom prst="rect">
            <a:avLst/>
          </a:prstGeom>
        </p:spPr>
      </p:pic>
      <p:sp>
        <p:nvSpPr>
          <p:cNvPr id="67" name="矩形 66">
            <a:extLst>
              <a:ext uri="{FF2B5EF4-FFF2-40B4-BE49-F238E27FC236}">
                <a16:creationId xmlns:a16="http://schemas.microsoft.com/office/drawing/2014/main" id="{304D4555-B306-4643-BDB9-067DD54BF903}"/>
              </a:ext>
            </a:extLst>
          </p:cNvPr>
          <p:cNvSpPr/>
          <p:nvPr/>
        </p:nvSpPr>
        <p:spPr>
          <a:xfrm>
            <a:off x="4886274" y="3246449"/>
            <a:ext cx="3502150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61189281-D96A-AC49-86BA-7034D3F0B5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61932" y="3260037"/>
            <a:ext cx="856402" cy="103942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0CF271B-66E1-BA40-B59C-A45C9E05E48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09822" y="3260037"/>
            <a:ext cx="899501" cy="1039423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40551AA1-B0D7-BE48-8CA1-2F9B4A51567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09322" y="3259707"/>
            <a:ext cx="875657" cy="1034869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9D1774-909F-4845-B6A6-E7FC1FD99E8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86275" y="4972123"/>
            <a:ext cx="875658" cy="1042293"/>
          </a:xfrm>
          <a:prstGeom prst="rect">
            <a:avLst/>
          </a:prstGeom>
        </p:spPr>
      </p:pic>
      <p:sp>
        <p:nvSpPr>
          <p:cNvPr id="68" name="矩形 67">
            <a:extLst>
              <a:ext uri="{FF2B5EF4-FFF2-40B4-BE49-F238E27FC236}">
                <a16:creationId xmlns:a16="http://schemas.microsoft.com/office/drawing/2014/main" id="{D56A951B-BD0E-AC4F-B342-B3B99DD5579C}"/>
              </a:ext>
            </a:extLst>
          </p:cNvPr>
          <p:cNvSpPr/>
          <p:nvPr/>
        </p:nvSpPr>
        <p:spPr>
          <a:xfrm>
            <a:off x="4869715" y="4972123"/>
            <a:ext cx="3374693" cy="10578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98F20115-E378-8B44-A995-DC7DFA34AE5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59638" y="4981450"/>
            <a:ext cx="831975" cy="103296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84FF8862-B558-3947-B54A-1A7EB9F5CEE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92588" y="4981450"/>
            <a:ext cx="821930" cy="103296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32BA3749-D592-8B48-9120-8E9484507F0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14363" y="4981450"/>
            <a:ext cx="821930" cy="1032966"/>
          </a:xfrm>
          <a:prstGeom prst="rect">
            <a:avLst/>
          </a:prstGeom>
        </p:spPr>
      </p:pic>
      <p:sp>
        <p:nvSpPr>
          <p:cNvPr id="69" name="文字方塊 68">
            <a:extLst>
              <a:ext uri="{FF2B5EF4-FFF2-40B4-BE49-F238E27FC236}">
                <a16:creationId xmlns:a16="http://schemas.microsoft.com/office/drawing/2014/main" id="{E204B3EB-FB53-784A-87C0-AEAC05843294}"/>
              </a:ext>
            </a:extLst>
          </p:cNvPr>
          <p:cNvSpPr txBox="1"/>
          <p:nvPr/>
        </p:nvSpPr>
        <p:spPr>
          <a:xfrm>
            <a:off x="5644929" y="4335451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(#157)</a:t>
            </a:r>
          </a:p>
          <a:p>
            <a:r>
              <a:rPr lang="en-US" altLang="zh-TW" dirty="0"/>
              <a:t>Similarity: 0.695130</a:t>
            </a:r>
            <a:endParaRPr kumimoji="1" lang="zh-TW" altLang="en-US" dirty="0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6CE17A54-5C00-9D4F-927A-33603302115C}"/>
              </a:ext>
            </a:extLst>
          </p:cNvPr>
          <p:cNvSpPr txBox="1"/>
          <p:nvPr/>
        </p:nvSpPr>
        <p:spPr>
          <a:xfrm>
            <a:off x="5421974" y="6063616"/>
            <a:ext cx="2270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</a:t>
            </a:r>
            <a:r>
              <a:rPr lang="en-US" altLang="zh-TW" dirty="0"/>
              <a:t>#003</a:t>
            </a:r>
            <a:r>
              <a:rPr kumimoji="1" lang="en-US" altLang="zh-TW" dirty="0"/>
              <a:t>)</a:t>
            </a:r>
          </a:p>
          <a:p>
            <a:pPr algn="ctr"/>
            <a:r>
              <a:rPr lang="en-US" altLang="zh-TW" dirty="0"/>
              <a:t>Similarity: 0.693844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39599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Resnet50 (w/ mean,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Recognition (cont.)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46728CA-1D58-BF4C-96DA-9F92344042E6}"/>
              </a:ext>
            </a:extLst>
          </p:cNvPr>
          <p:cNvSpPr txBox="1"/>
          <p:nvPr/>
        </p:nvSpPr>
        <p:spPr>
          <a:xfrm>
            <a:off x="1062003" y="435596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</a:t>
            </a:r>
            <a:r>
              <a:rPr lang="en-US" altLang="zh-TW" dirty="0"/>
              <a:t>436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0.799393</a:t>
            </a:r>
            <a:endParaRPr kumimoji="1"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DDA40DC-4A7E-954D-A68A-4B227F07C57D}"/>
              </a:ext>
            </a:extLst>
          </p:cNvPr>
          <p:cNvSpPr/>
          <p:nvPr/>
        </p:nvSpPr>
        <p:spPr>
          <a:xfrm>
            <a:off x="399931" y="3260038"/>
            <a:ext cx="3393513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125118F-88D4-414F-8D30-9567A7F52E41}"/>
              </a:ext>
            </a:extLst>
          </p:cNvPr>
          <p:cNvSpPr/>
          <p:nvPr/>
        </p:nvSpPr>
        <p:spPr>
          <a:xfrm>
            <a:off x="444459" y="5005767"/>
            <a:ext cx="3221446" cy="10578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475591-604A-AE4D-BA56-841B8B5C61D9}"/>
              </a:ext>
            </a:extLst>
          </p:cNvPr>
          <p:cNvSpPr txBox="1"/>
          <p:nvPr/>
        </p:nvSpPr>
        <p:spPr>
          <a:xfrm>
            <a:off x="1009672" y="6063617"/>
            <a:ext cx="2100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(GT)</a:t>
            </a:r>
          </a:p>
          <a:p>
            <a:pPr algn="ctr"/>
            <a:r>
              <a:rPr lang="en-US" altLang="zh-TW" dirty="0"/>
              <a:t>Similarity: 0.792944</a:t>
            </a:r>
            <a:endParaRPr kumimoji="1" lang="zh-TW" altLang="en-US" dirty="0"/>
          </a:p>
        </p:txBody>
      </p: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B8D8D6C7-702B-C741-81D6-6E71F5FED8C0}"/>
              </a:ext>
            </a:extLst>
          </p:cNvPr>
          <p:cNvGrpSpPr/>
          <p:nvPr/>
        </p:nvGrpSpPr>
        <p:grpSpPr>
          <a:xfrm>
            <a:off x="1403812" y="1840099"/>
            <a:ext cx="1005404" cy="1427209"/>
            <a:chOff x="1403812" y="1840099"/>
            <a:chExt cx="1005404" cy="1427209"/>
          </a:xfrm>
        </p:grpSpPr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812A5700-5DAB-A143-BE13-5E1359111CC6}"/>
                </a:ext>
              </a:extLst>
            </p:cNvPr>
            <p:cNvSpPr txBox="1"/>
            <p:nvPr/>
          </p:nvSpPr>
          <p:spPr>
            <a:xfrm>
              <a:off x="1403812" y="2928754"/>
              <a:ext cx="10054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(#244_3)</a:t>
              </a:r>
              <a:endParaRPr kumimoji="1" lang="zh-TW" altLang="en-US" dirty="0"/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B3241CC2-BAF3-A94E-8C01-3D6F04D90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3783" y="1840099"/>
              <a:ext cx="886504" cy="1112845"/>
            </a:xfrm>
            <a:prstGeom prst="rect">
              <a:avLst/>
            </a:prstGeom>
          </p:spPr>
        </p:pic>
      </p:grpSp>
      <p:pic>
        <p:nvPicPr>
          <p:cNvPr id="43" name="圖片 42">
            <a:extLst>
              <a:ext uri="{FF2B5EF4-FFF2-40B4-BE49-F238E27FC236}">
                <a16:creationId xmlns:a16="http://schemas.microsoft.com/office/drawing/2014/main" id="{9FC7ADF5-6984-5C4F-AB6B-3DFFEBB2E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92" y="3265451"/>
            <a:ext cx="843885" cy="1040896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FC6D7CA9-10E1-1941-9DF8-F7236F3DD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245" y="3265628"/>
            <a:ext cx="816210" cy="1040895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EE172EB2-62C7-1F4E-8934-46AC69870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4423" y="3260039"/>
            <a:ext cx="855032" cy="1046308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6BA6D2A5-5C59-624E-A172-B677C06441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2344" y="3260039"/>
            <a:ext cx="881101" cy="1046308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3A6A34E2-322F-5B49-A913-015AE26C61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8668" y="5021129"/>
            <a:ext cx="796514" cy="1042488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304BA48B-D25D-5142-91B8-73F1851973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5182" y="5019659"/>
            <a:ext cx="820445" cy="1043958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0F4E910E-12F5-CC4A-B87F-1418C720D6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695" y="5021129"/>
            <a:ext cx="804209" cy="1042488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C56D95D0-0B43-6743-9400-0DC5AE5269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69431" y="5021129"/>
            <a:ext cx="797270" cy="1042488"/>
          </a:xfrm>
          <a:prstGeom prst="rect">
            <a:avLst/>
          </a:prstGeom>
        </p:spPr>
      </p:pic>
      <p:grpSp>
        <p:nvGrpSpPr>
          <p:cNvPr id="63" name="群組 62">
            <a:extLst>
              <a:ext uri="{FF2B5EF4-FFF2-40B4-BE49-F238E27FC236}">
                <a16:creationId xmlns:a16="http://schemas.microsoft.com/office/drawing/2014/main" id="{76A10BCF-344E-7B46-A7D2-EA63A1B20C4C}"/>
              </a:ext>
            </a:extLst>
          </p:cNvPr>
          <p:cNvGrpSpPr/>
          <p:nvPr/>
        </p:nvGrpSpPr>
        <p:grpSpPr>
          <a:xfrm>
            <a:off x="5850959" y="1850767"/>
            <a:ext cx="1005404" cy="1391895"/>
            <a:chOff x="5850884" y="1790989"/>
            <a:chExt cx="1005404" cy="1391895"/>
          </a:xfrm>
        </p:grpSpPr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9828B8D7-C41A-A245-8429-FD279314A52B}"/>
                </a:ext>
              </a:extLst>
            </p:cNvPr>
            <p:cNvSpPr txBox="1"/>
            <p:nvPr/>
          </p:nvSpPr>
          <p:spPr>
            <a:xfrm>
              <a:off x="5850884" y="2844330"/>
              <a:ext cx="10054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(#314_2)</a:t>
              </a:r>
              <a:endParaRPr kumimoji="1" lang="zh-TW" altLang="en-US" dirty="0"/>
            </a:p>
          </p:txBody>
        </p:sp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2EDB7512-6715-2544-900D-F95800BA7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72326" y="1790989"/>
              <a:ext cx="775259" cy="1053341"/>
            </a:xfrm>
            <a:prstGeom prst="rect">
              <a:avLst/>
            </a:prstGeom>
          </p:spPr>
        </p:pic>
      </p:grpSp>
      <p:pic>
        <p:nvPicPr>
          <p:cNvPr id="52" name="圖片 51">
            <a:extLst>
              <a:ext uri="{FF2B5EF4-FFF2-40B4-BE49-F238E27FC236}">
                <a16:creationId xmlns:a16="http://schemas.microsoft.com/office/drawing/2014/main" id="{C0135556-E5AF-8E47-9BF0-4B05F192B1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26490" y="5019658"/>
            <a:ext cx="848291" cy="1064525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3E03E14E-F7CC-9946-9881-1626EDF9BC6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74781" y="5019659"/>
            <a:ext cx="811632" cy="1064524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C9920D8F-E860-F34C-8C27-2C378EE963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86413" y="5019659"/>
            <a:ext cx="848292" cy="1064522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208EFE1B-43A7-354A-B303-36FF0AAA037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36296" y="5019658"/>
            <a:ext cx="894011" cy="1064524"/>
          </a:xfrm>
          <a:prstGeom prst="rect">
            <a:avLst/>
          </a:prstGeom>
        </p:spPr>
      </p:pic>
      <p:sp>
        <p:nvSpPr>
          <p:cNvPr id="56" name="矩形 55">
            <a:extLst>
              <a:ext uri="{FF2B5EF4-FFF2-40B4-BE49-F238E27FC236}">
                <a16:creationId xmlns:a16="http://schemas.microsoft.com/office/drawing/2014/main" id="{2DC703BF-7358-5843-950E-D9DBD3690FCD}"/>
              </a:ext>
            </a:extLst>
          </p:cNvPr>
          <p:cNvSpPr/>
          <p:nvPr/>
        </p:nvSpPr>
        <p:spPr>
          <a:xfrm>
            <a:off x="4721641" y="5005766"/>
            <a:ext cx="3408665" cy="10784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8CFA80D3-DC3D-C745-A2EB-F827FA5EF52E}"/>
              </a:ext>
            </a:extLst>
          </p:cNvPr>
          <p:cNvSpPr/>
          <p:nvPr/>
        </p:nvSpPr>
        <p:spPr>
          <a:xfrm>
            <a:off x="4689656" y="3260038"/>
            <a:ext cx="3333121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58" name="圖片 57">
            <a:extLst>
              <a:ext uri="{FF2B5EF4-FFF2-40B4-BE49-F238E27FC236}">
                <a16:creationId xmlns:a16="http://schemas.microsoft.com/office/drawing/2014/main" id="{E6BB9B5C-9E77-C542-9A15-5E9876DAEF8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03038" y="3258976"/>
            <a:ext cx="863434" cy="1048434"/>
          </a:xfrm>
          <a:prstGeom prst="rect">
            <a:avLst/>
          </a:prstGeom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88E950C6-AB8D-5F4C-8A8A-98B97D9A24B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66472" y="3265451"/>
            <a:ext cx="811708" cy="1040896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C5C1A57F-093D-5344-9870-275755482D0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78180" y="3267308"/>
            <a:ext cx="812340" cy="1039039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29E2D36B-D913-FA47-B85C-3A3D476C70F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89888" y="3274338"/>
            <a:ext cx="832889" cy="1039040"/>
          </a:xfrm>
          <a:prstGeom prst="rect">
            <a:avLst/>
          </a:prstGeom>
        </p:spPr>
      </p:pic>
      <p:sp>
        <p:nvSpPr>
          <p:cNvPr id="62" name="文字方塊 61">
            <a:extLst>
              <a:ext uri="{FF2B5EF4-FFF2-40B4-BE49-F238E27FC236}">
                <a16:creationId xmlns:a16="http://schemas.microsoft.com/office/drawing/2014/main" id="{72E6A3AC-3C0E-534C-9D2D-B5DF160B637C}"/>
              </a:ext>
            </a:extLst>
          </p:cNvPr>
          <p:cNvSpPr txBox="1"/>
          <p:nvPr/>
        </p:nvSpPr>
        <p:spPr>
          <a:xfrm>
            <a:off x="5393993" y="4348127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(#020)</a:t>
            </a:r>
          </a:p>
          <a:p>
            <a:r>
              <a:rPr lang="en-US" altLang="zh-TW" dirty="0"/>
              <a:t>Similarity: 0.854172</a:t>
            </a:r>
            <a:endParaRPr kumimoji="1" lang="zh-TW" altLang="en-US" dirty="0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CBE5D46A-8790-B940-9A95-AC91C3C7BA13}"/>
              </a:ext>
            </a:extLst>
          </p:cNvPr>
          <p:cNvSpPr txBox="1"/>
          <p:nvPr/>
        </p:nvSpPr>
        <p:spPr>
          <a:xfrm>
            <a:off x="5336286" y="6118932"/>
            <a:ext cx="2100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(GT)</a:t>
            </a:r>
          </a:p>
          <a:p>
            <a:pPr algn="ctr"/>
            <a:r>
              <a:rPr lang="en-US" altLang="zh-TW" dirty="0"/>
              <a:t>Similarity: 0.835937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92040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Face verification Confusion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= 1 for </a:t>
                </a:r>
                <a:r>
                  <a:rPr kumimoji="1" lang="en" altLang="zh-TW" dirty="0"/>
                  <a:t>authorized user, </a:t>
                </a:r>
                <a:r>
                  <a:rPr lang="en-US" altLang="zh-TW" dirty="0"/>
                  <a:t>0</a:t>
                </a:r>
                <a:r>
                  <a:rPr kumimoji="1" lang="en" altLang="zh-TW" dirty="0"/>
                  <a:t> for intruder</a:t>
                </a:r>
                <a:endParaRPr lang="en-US" altLang="zh-TW" dirty="0"/>
              </a:p>
              <a:p>
                <a:pPr lvl="1"/>
                <a:r>
                  <a:rPr lang="en-US" altLang="zh-TW" dirty="0"/>
                  <a:t>Face Verification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kumimoji="1" lang="en-US" altLang="zh-TW" dirty="0">
                    <a:solidFill>
                      <a:srgbClr val="FF0000"/>
                    </a:solidFill>
                  </a:rPr>
                  <a:t>False Accept</a:t>
                </a:r>
                <a:r>
                  <a:rPr kumimoji="1" lang="en-US" altLang="zh-TW" dirty="0"/>
                  <a:t> means </a:t>
                </a:r>
                <a:r>
                  <a:rPr kumimoji="1" lang="en" altLang="zh-TW" dirty="0"/>
                  <a:t>system will incorrectly accept an access attempt by an unauthorized user</a:t>
                </a:r>
                <a:r>
                  <a:rPr kumimoji="1" lang="en-US" altLang="zh-TW" dirty="0"/>
                  <a:t>.</a:t>
                </a:r>
              </a:p>
              <a:p>
                <a:pPr lvl="1"/>
                <a:r>
                  <a:rPr lang="en-US" altLang="zh-TW" dirty="0">
                    <a:solidFill>
                      <a:srgbClr val="FF0000"/>
                    </a:solidFill>
                  </a:rPr>
                  <a:t>False Reject</a:t>
                </a:r>
                <a:r>
                  <a:rPr lang="en-US" altLang="zh-TW" dirty="0"/>
                  <a:t> means </a:t>
                </a:r>
                <a:r>
                  <a:rPr lang="en" altLang="zh-TW" dirty="0"/>
                  <a:t>failing to recognize an authorized person and rejects that person as an intruder.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7761" t="-3333" b="-49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64" t="-52137" r="-425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208450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D3C4E8DA-BE84-F846-AD06-490747BE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Triplet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2">
                <a:extLst>
                  <a:ext uri="{FF2B5EF4-FFF2-40B4-BE49-F238E27FC236}">
                    <a16:creationId xmlns:a16="http://schemas.microsoft.com/office/drawing/2014/main" id="{15AAD6FD-B44D-F946-8677-CC943D42ED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5688013"/>
              </a:xfrm>
            </p:spPr>
            <p:txBody>
              <a:bodyPr/>
              <a:lstStyle/>
              <a:p>
                <a:r>
                  <a:rPr lang="en-US" altLang="zh-TW" dirty="0"/>
                  <a:t>Triplet loss</a:t>
                </a:r>
              </a:p>
              <a:p>
                <a:pPr lvl="1"/>
                <a:r>
                  <a:rPr lang="en" altLang="zh-TW" dirty="0"/>
                  <a:t>Facenet: A unified embedding for face recognition and clustering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" altLang="zh-TW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𝑚𝑎𝑥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)−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)+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𝑚𝑎𝑟𝑔𝑖𝑛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7" name="內容版面配置區 2">
                <a:extLst>
                  <a:ext uri="{FF2B5EF4-FFF2-40B4-BE49-F238E27FC236}">
                    <a16:creationId xmlns:a16="http://schemas.microsoft.com/office/drawing/2014/main" id="{15AAD6FD-B44D-F946-8677-CC943D42ED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5688013"/>
              </a:xfrm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>
            <a:extLst>
              <a:ext uri="{FF2B5EF4-FFF2-40B4-BE49-F238E27FC236}">
                <a16:creationId xmlns:a16="http://schemas.microsoft.com/office/drawing/2014/main" id="{D54F0E98-49E7-634B-AF89-5C67D7272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2996952"/>
            <a:ext cx="4700972" cy="352572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65EFFA4-7408-3E4A-9D92-B33D43DF1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040" y="3222373"/>
            <a:ext cx="3423146" cy="307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26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endParaRPr kumimoji="1" lang="en-US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A63AAE-026C-A64C-8A43-B344853E2F02}"/>
              </a:ext>
            </a:extLst>
          </p:cNvPr>
          <p:cNvSpPr/>
          <p:nvPr/>
        </p:nvSpPr>
        <p:spPr>
          <a:xfrm>
            <a:off x="4860032" y="6262475"/>
            <a:ext cx="33857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TW" altLang="en-US" sz="1200" dirty="0"/>
              <a:t>https://arxiv.org/pdf/1811.09998.pdf</a:t>
            </a: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E9AB963C-6E62-384B-9D7A-66A1EB72A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16417820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7920880" cy="906381"/>
          </a:xfrm>
        </p:spPr>
        <p:txBody>
          <a:bodyPr/>
          <a:lstStyle/>
          <a:p>
            <a:r>
              <a:rPr kumimoji="1" lang="en-US" altLang="zh-TW" dirty="0"/>
              <a:t>Performance of face recognition on </a:t>
            </a:r>
            <a:r>
              <a:rPr lang="en-US" altLang="zh-TW" dirty="0"/>
              <a:t>CASIA-FaceV5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653597"/>
              </p:ext>
            </p:extLst>
          </p:nvPr>
        </p:nvGraphicFramePr>
        <p:xfrm>
          <a:off x="321568" y="1818231"/>
          <a:ext cx="8208916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78024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1296143">
                  <a:extLst>
                    <a:ext uri="{9D8B030D-6E8A-4147-A177-3AD203B41FA5}">
                      <a16:colId xmlns:a16="http://schemas.microsoft.com/office/drawing/2014/main" val="3772760557"/>
                    </a:ext>
                  </a:extLst>
                </a:gridCol>
                <a:gridCol w="1654229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Mean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Ori.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100%-EER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27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55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98.8 (494/500)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65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105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99.0 (495/500)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22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32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99.6 (498/500)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48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99.6 (498/500)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43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76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98.6 (493/500)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87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145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99.2 (496/500)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50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71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99.8</a:t>
                      </a:r>
                      <a:r>
                        <a:rPr lang="en-US" altLang="zh-TW" sz="1800" b="0" dirty="0">
                          <a:latin typeface="+mn-lt"/>
                        </a:rPr>
                        <a:t> (499/500)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041727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151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99.8 (499/500)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2286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89940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(w/ mean, both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A7189FF-FD80-084A-9F81-61611386473D}"/>
              </a:ext>
            </a:extLst>
          </p:cNvPr>
          <p:cNvSpPr txBox="1"/>
          <p:nvPr/>
        </p:nvSpPr>
        <p:spPr>
          <a:xfrm>
            <a:off x="280143" y="443711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</a:t>
            </a:r>
            <a:r>
              <a:rPr lang="en-US" altLang="zh-TW" dirty="0"/>
              <a:t>003_4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EB77954-F739-9648-9CD6-FE37D7899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140968"/>
            <a:ext cx="1054100" cy="1219200"/>
          </a:xfrm>
          <a:prstGeom prst="rect">
            <a:avLst/>
          </a:prstGeom>
        </p:spPr>
      </p:pic>
      <p:grpSp>
        <p:nvGrpSpPr>
          <p:cNvPr id="49" name="群組 48">
            <a:extLst>
              <a:ext uri="{FF2B5EF4-FFF2-40B4-BE49-F238E27FC236}">
                <a16:creationId xmlns:a16="http://schemas.microsoft.com/office/drawing/2014/main" id="{B99DDCB4-8D54-E646-A298-1C45C79F7BE8}"/>
              </a:ext>
            </a:extLst>
          </p:cNvPr>
          <p:cNvGrpSpPr/>
          <p:nvPr/>
        </p:nvGrpSpPr>
        <p:grpSpPr>
          <a:xfrm>
            <a:off x="2442567" y="1491783"/>
            <a:ext cx="4136046" cy="1065088"/>
            <a:chOff x="2442567" y="1491783"/>
            <a:chExt cx="4136046" cy="1065088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73780C1-4607-4C47-A391-665DBF7FA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42567" y="1492155"/>
              <a:ext cx="810748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D67415D0-558D-BC40-885B-32BC6D850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8408" y="1492155"/>
              <a:ext cx="822342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D80A4A83-2520-1C41-8BB7-F362FA9CB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0" y="1492155"/>
              <a:ext cx="851772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D010A7D2-98CD-9644-B75C-3340CBA45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85625" y="1491783"/>
              <a:ext cx="892988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3E5894CA-7328-D947-9043-F427F8AD803B}"/>
              </a:ext>
            </a:extLst>
          </p:cNvPr>
          <p:cNvSpPr txBox="1"/>
          <p:nvPr/>
        </p:nvSpPr>
        <p:spPr>
          <a:xfrm>
            <a:off x="6712632" y="173175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Closest (#152)</a:t>
            </a:r>
          </a:p>
          <a:p>
            <a:r>
              <a:rPr lang="en-US" altLang="zh-TW" dirty="0"/>
              <a:t>Similarity: 0.698157</a:t>
            </a:r>
            <a:endParaRPr kumimoji="1" lang="zh-TW" altLang="en-US" dirty="0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7BEDA593-F145-5C46-B0CB-BEA04543A2EC}"/>
              </a:ext>
            </a:extLst>
          </p:cNvPr>
          <p:cNvGrpSpPr/>
          <p:nvPr/>
        </p:nvGrpSpPr>
        <p:grpSpPr>
          <a:xfrm>
            <a:off x="2442568" y="2583123"/>
            <a:ext cx="4119967" cy="984480"/>
            <a:chOff x="2442568" y="2583123"/>
            <a:chExt cx="4119967" cy="984480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75409A47-3B4D-8245-A0F8-8DAE877F4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42568" y="2583123"/>
              <a:ext cx="810748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05D32B64-19C4-D54B-8076-A6C88A8AC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98408" y="2583123"/>
              <a:ext cx="812242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89DD952B-DA26-4C42-A080-E12B10145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72000" y="2583123"/>
              <a:ext cx="836197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BB6ECAC9-6022-8140-9573-914BD45F5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51787" y="2583123"/>
              <a:ext cx="810748" cy="98448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D22B5E3-727A-B94D-B427-05BD9B7246EE}"/>
              </a:ext>
            </a:extLst>
          </p:cNvPr>
          <p:cNvSpPr txBox="1"/>
          <p:nvPr/>
        </p:nvSpPr>
        <p:spPr>
          <a:xfrm>
            <a:off x="6712631" y="2818537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</a:t>
            </a:r>
            <a:r>
              <a:rPr kumimoji="1" lang="en-US" altLang="zh-TW" baseline="30000" dirty="0"/>
              <a:t>nd</a:t>
            </a:r>
            <a:r>
              <a:rPr kumimoji="1" lang="en-US" altLang="zh-TW" dirty="0"/>
              <a:t> Closest (#</a:t>
            </a:r>
            <a:r>
              <a:rPr lang="en-US" altLang="zh-TW" dirty="0"/>
              <a:t>331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0.673734</a:t>
            </a:r>
            <a:endParaRPr kumimoji="1" lang="zh-TW" altLang="en-US" dirty="0"/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C34F63BB-0F17-6F4D-934A-1DB26750600B}"/>
              </a:ext>
            </a:extLst>
          </p:cNvPr>
          <p:cNvGrpSpPr/>
          <p:nvPr/>
        </p:nvGrpSpPr>
        <p:grpSpPr>
          <a:xfrm>
            <a:off x="2363539" y="3562057"/>
            <a:ext cx="4226412" cy="1083268"/>
            <a:chOff x="2363539" y="3562057"/>
            <a:chExt cx="4226412" cy="1083268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054864AF-911A-A745-B97D-EB5F38DA1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63539" y="3580609"/>
              <a:ext cx="889093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9B38C186-6AF5-0048-B8AA-53F62F215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498408" y="3562057"/>
              <a:ext cx="805247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A6CFB6BD-B541-BA46-BA03-F1291D742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78237" y="3575996"/>
              <a:ext cx="877513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1603FF67-46B1-3544-A0A6-A05359E1C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684942" y="3575996"/>
              <a:ext cx="905009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A94DEB86-CAE6-EF4E-8731-860D7D0F1FCC}"/>
              </a:ext>
            </a:extLst>
          </p:cNvPr>
          <p:cNvSpPr txBox="1"/>
          <p:nvPr/>
        </p:nvSpPr>
        <p:spPr>
          <a:xfrm>
            <a:off x="6712630" y="387236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3</a:t>
            </a:r>
            <a:r>
              <a:rPr kumimoji="1" lang="en-US" altLang="zh-TW" baseline="30000" dirty="0"/>
              <a:t>rd</a:t>
            </a:r>
            <a:r>
              <a:rPr kumimoji="1" lang="en-US" altLang="zh-TW" dirty="0"/>
              <a:t> Closest (#</a:t>
            </a:r>
            <a:r>
              <a:rPr lang="en-US" altLang="zh-TW" dirty="0"/>
              <a:t>463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0.669009</a:t>
            </a:r>
            <a:endParaRPr kumimoji="1" lang="zh-TW" altLang="en-US" dirty="0"/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7245CA6A-13A5-1141-8D7B-6DE4BFE497ED}"/>
              </a:ext>
            </a:extLst>
          </p:cNvPr>
          <p:cNvGrpSpPr/>
          <p:nvPr/>
        </p:nvGrpSpPr>
        <p:grpSpPr>
          <a:xfrm>
            <a:off x="2398614" y="4675970"/>
            <a:ext cx="4153953" cy="1062635"/>
            <a:chOff x="2398614" y="4675970"/>
            <a:chExt cx="4153953" cy="1062635"/>
          </a:xfrm>
        </p:grpSpPr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14E8A9D0-8ECD-CB48-AC8B-8347B65AA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8614" y="4704816"/>
              <a:ext cx="843090" cy="103378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8FF329A0-B205-8F44-A65C-D311AFF3A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67560" y="4689659"/>
              <a:ext cx="843090" cy="1038332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D7AAA927-AAE2-2B4B-ABE2-8AB258260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561900" y="4697304"/>
              <a:ext cx="903733" cy="1038332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E512E3B5-E126-5448-ACE9-7372C85F8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704790" y="4675970"/>
              <a:ext cx="847777" cy="103082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F63FA4BC-9C71-C246-B85B-97FC1FD5DEFF}"/>
              </a:ext>
            </a:extLst>
          </p:cNvPr>
          <p:cNvSpPr txBox="1"/>
          <p:nvPr/>
        </p:nvSpPr>
        <p:spPr>
          <a:xfrm>
            <a:off x="6712629" y="5000212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</a:t>
            </a:r>
            <a:r>
              <a:rPr lang="en-US" altLang="zh-TW" baseline="30000" dirty="0"/>
              <a:t>th</a:t>
            </a:r>
            <a:r>
              <a:rPr lang="en-US" altLang="zh-TW" dirty="0"/>
              <a:t> </a:t>
            </a:r>
            <a:r>
              <a:rPr kumimoji="1" lang="en-US" altLang="zh-TW" dirty="0"/>
              <a:t>Closest (#</a:t>
            </a:r>
            <a:r>
              <a:rPr lang="en-US" altLang="zh-TW" dirty="0"/>
              <a:t>157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0.667395</a:t>
            </a:r>
            <a:endParaRPr kumimoji="1" lang="zh-TW" altLang="en-US" dirty="0"/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C30C81FF-236A-304F-85EB-247DEF94D154}"/>
              </a:ext>
            </a:extLst>
          </p:cNvPr>
          <p:cNvGrpSpPr/>
          <p:nvPr/>
        </p:nvGrpSpPr>
        <p:grpSpPr>
          <a:xfrm>
            <a:off x="2398614" y="5792228"/>
            <a:ext cx="4153953" cy="1046300"/>
            <a:chOff x="2398614" y="5792228"/>
            <a:chExt cx="4153953" cy="1046300"/>
          </a:xfrm>
        </p:grpSpPr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F83FEDF3-5FB8-B346-94DB-BD6C87DF2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398614" y="5798885"/>
              <a:ext cx="806254" cy="1039643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B4725954-B75E-EC4A-9CA3-DCED569A9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498408" y="5799468"/>
              <a:ext cx="776229" cy="1038332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E90C6CC8-C5C1-AF45-8331-D38F664EC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601943" y="5792228"/>
              <a:ext cx="835552" cy="1033996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30859572-F989-1540-B7C2-9FE12E6AA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743325" y="5792228"/>
              <a:ext cx="809242" cy="103082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</p:grp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89671712-D65C-6E41-9D51-F45954A95DDA}"/>
              </a:ext>
            </a:extLst>
          </p:cNvPr>
          <p:cNvSpPr txBox="1"/>
          <p:nvPr/>
        </p:nvSpPr>
        <p:spPr>
          <a:xfrm>
            <a:off x="6729433" y="6015250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</a:t>
            </a:r>
            <a:r>
              <a:rPr lang="en-US" altLang="zh-TW" baseline="30000" dirty="0"/>
              <a:t>th</a:t>
            </a:r>
            <a:r>
              <a:rPr lang="en-US" altLang="zh-TW" dirty="0"/>
              <a:t>  </a:t>
            </a:r>
            <a:r>
              <a:rPr kumimoji="1" lang="en-US" altLang="zh-TW" dirty="0"/>
              <a:t>Closest GT)</a:t>
            </a:r>
          </a:p>
          <a:p>
            <a:r>
              <a:rPr lang="en-US" altLang="zh-TW" dirty="0"/>
              <a:t>Similarity: 0.659691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10870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(w/o mean)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A7189FF-FD80-084A-9F81-61611386473D}"/>
              </a:ext>
            </a:extLst>
          </p:cNvPr>
          <p:cNvSpPr txBox="1"/>
          <p:nvPr/>
        </p:nvSpPr>
        <p:spPr>
          <a:xfrm>
            <a:off x="262456" y="2757139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(#118_2)</a:t>
            </a:r>
            <a:endParaRPr kumimoji="1" lang="zh-TW" altLang="en-US" dirty="0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C659C51E-D64F-3748-9138-660F812F7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1623493"/>
            <a:ext cx="888426" cy="1125340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A9E000B0-A232-D040-9664-F924C583F11B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(#419_0)</a:t>
            </a:r>
            <a:endParaRPr kumimoji="1"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8696EC8-7D7F-A040-A47C-9DC3118FB4F6}"/>
              </a:ext>
            </a:extLst>
          </p:cNvPr>
          <p:cNvSpPr txBox="1"/>
          <p:nvPr/>
        </p:nvSpPr>
        <p:spPr>
          <a:xfrm>
            <a:off x="3428857" y="2751505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(#115_3)</a:t>
            </a:r>
            <a:endParaRPr kumimoji="1" lang="zh-TW" altLang="en-US" dirty="0"/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DB44880D-8B2E-9749-971D-D7AC60979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6" y="1626165"/>
            <a:ext cx="868775" cy="11169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67" name="文字方塊 66">
            <a:extLst>
              <a:ext uri="{FF2B5EF4-FFF2-40B4-BE49-F238E27FC236}">
                <a16:creationId xmlns:a16="http://schemas.microsoft.com/office/drawing/2014/main" id="{27F45EC5-078D-D849-92F1-B55263F5989A}"/>
              </a:ext>
            </a:extLst>
          </p:cNvPr>
          <p:cNvSpPr txBox="1"/>
          <p:nvPr/>
        </p:nvSpPr>
        <p:spPr>
          <a:xfrm>
            <a:off x="4725001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(#118_1)</a:t>
            </a:r>
            <a:endParaRPr kumimoji="1" lang="zh-TW" altLang="en-US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DD66E1A6-14F7-614E-A74D-0423D66C5573}"/>
              </a:ext>
            </a:extLst>
          </p:cNvPr>
          <p:cNvSpPr txBox="1"/>
          <p:nvPr/>
        </p:nvSpPr>
        <p:spPr>
          <a:xfrm>
            <a:off x="7221352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(#118_4)</a:t>
            </a:r>
            <a:endParaRPr kumimoji="1" lang="zh-TW" altLang="en-US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8D64BE2B-2720-3642-BB00-FE76F21AF231}"/>
              </a:ext>
            </a:extLst>
          </p:cNvPr>
          <p:cNvSpPr txBox="1"/>
          <p:nvPr/>
        </p:nvSpPr>
        <p:spPr>
          <a:xfrm>
            <a:off x="5958121" y="2759812"/>
            <a:ext cx="1072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(#320_4)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27F148B-06AB-FD48-8DE4-90DADE435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850" y="1612708"/>
            <a:ext cx="897259" cy="111699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6A4A6CA-E57E-584C-B337-8A622BD3D8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51237" y="1638000"/>
            <a:ext cx="928760" cy="111699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EEF2721-16B8-8F4D-8890-54788710C6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7287" y="1638000"/>
            <a:ext cx="852713" cy="111913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E910F51-D683-714E-BC77-4FC42A25F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8774" y="1612708"/>
            <a:ext cx="856364" cy="111699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6BDD4E8-D4AA-F14E-AA3A-38CC64073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79" y="3391249"/>
            <a:ext cx="888426" cy="1110533"/>
          </a:xfrm>
          <a:prstGeom prst="rect">
            <a:avLst/>
          </a:prstGeom>
        </p:spPr>
      </p:pic>
      <p:sp>
        <p:nvSpPr>
          <p:cNvPr id="70" name="文字方塊 69">
            <a:extLst>
              <a:ext uri="{FF2B5EF4-FFF2-40B4-BE49-F238E27FC236}">
                <a16:creationId xmlns:a16="http://schemas.microsoft.com/office/drawing/2014/main" id="{DD9E9959-3B6A-2344-9C88-62D6BBC28E0D}"/>
              </a:ext>
            </a:extLst>
          </p:cNvPr>
          <p:cNvSpPr txBox="1"/>
          <p:nvPr/>
        </p:nvSpPr>
        <p:spPr>
          <a:xfrm>
            <a:off x="287291" y="453479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	0)</a:t>
            </a:r>
            <a:endParaRPr kumimoji="1"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27C7D34-7E04-7E4B-B2F8-A7BA4071B0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1743" y="3391248"/>
            <a:ext cx="959101" cy="11105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1" name="文字方塊 70">
            <a:extLst>
              <a:ext uri="{FF2B5EF4-FFF2-40B4-BE49-F238E27FC236}">
                <a16:creationId xmlns:a16="http://schemas.microsoft.com/office/drawing/2014/main" id="{8BA19B7A-52E5-8E4B-84CA-2B55BA895FA4}"/>
              </a:ext>
            </a:extLst>
          </p:cNvPr>
          <p:cNvSpPr txBox="1"/>
          <p:nvPr/>
        </p:nvSpPr>
        <p:spPr>
          <a:xfrm>
            <a:off x="2088592" y="453479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(#182_1)</a:t>
            </a:r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04310EC-D68B-8C4E-B7ED-7C1F5DBFC6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81299" y="3391247"/>
            <a:ext cx="887108" cy="11105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2" name="文字方塊 71">
            <a:extLst>
              <a:ext uri="{FF2B5EF4-FFF2-40B4-BE49-F238E27FC236}">
                <a16:creationId xmlns:a16="http://schemas.microsoft.com/office/drawing/2014/main" id="{03219D6F-0F42-2345-B988-B5102CE40CB7}"/>
              </a:ext>
            </a:extLst>
          </p:cNvPr>
          <p:cNvSpPr txBox="1"/>
          <p:nvPr/>
        </p:nvSpPr>
        <p:spPr>
          <a:xfrm>
            <a:off x="3460942" y="452966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(#295_2)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D7729C0-3121-DE43-8C99-86B1A189FE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78863" y="3397447"/>
            <a:ext cx="936282" cy="1104333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3" name="文字方塊 72">
            <a:extLst>
              <a:ext uri="{FF2B5EF4-FFF2-40B4-BE49-F238E27FC236}">
                <a16:creationId xmlns:a16="http://schemas.microsoft.com/office/drawing/2014/main" id="{F3981F96-5BE8-0448-A376-0C5F4991004E}"/>
              </a:ext>
            </a:extLst>
          </p:cNvPr>
          <p:cNvSpPr txBox="1"/>
          <p:nvPr/>
        </p:nvSpPr>
        <p:spPr>
          <a:xfrm>
            <a:off x="4744302" y="450178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(#262_2)</a:t>
            </a: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B0AFE94-A2AB-0A43-B692-2CBCCE28CF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18133" y="3391246"/>
            <a:ext cx="899827" cy="11043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4" name="文字方塊 73">
            <a:extLst>
              <a:ext uri="{FF2B5EF4-FFF2-40B4-BE49-F238E27FC236}">
                <a16:creationId xmlns:a16="http://schemas.microsoft.com/office/drawing/2014/main" id="{88DB43A9-4475-A14D-A6B5-65D1774F8DFC}"/>
              </a:ext>
            </a:extLst>
          </p:cNvPr>
          <p:cNvSpPr txBox="1"/>
          <p:nvPr/>
        </p:nvSpPr>
        <p:spPr>
          <a:xfrm>
            <a:off x="6065345" y="452966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(#244_1)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7D1AA08-FF9F-9C48-A219-4DB86485FF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3328" y="3391246"/>
            <a:ext cx="957088" cy="1104332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5" name="文字方塊 74">
            <a:extLst>
              <a:ext uri="{FF2B5EF4-FFF2-40B4-BE49-F238E27FC236}">
                <a16:creationId xmlns:a16="http://schemas.microsoft.com/office/drawing/2014/main" id="{57FE376F-B57C-0944-B9BD-048368BB9E44}"/>
              </a:ext>
            </a:extLst>
          </p:cNvPr>
          <p:cNvSpPr txBox="1"/>
          <p:nvPr/>
        </p:nvSpPr>
        <p:spPr>
          <a:xfrm>
            <a:off x="7359171" y="450178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(#262_1)</a:t>
            </a:r>
            <a:endParaRPr kumimoji="1"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DCE815D2-38D8-BA4B-A1CA-D9BC2DF1F38B}"/>
              </a:ext>
            </a:extLst>
          </p:cNvPr>
          <p:cNvSpPr txBox="1"/>
          <p:nvPr/>
        </p:nvSpPr>
        <p:spPr>
          <a:xfrm>
            <a:off x="254827" y="612406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BDAE495-7E99-4440-BDCB-63BD0D76C8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5779" y="5061812"/>
            <a:ext cx="888426" cy="1062249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F6069C60-CC70-884C-B1B2-6A3CD79B736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71668" y="5061812"/>
            <a:ext cx="888425" cy="108585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7" name="文字方塊 76">
            <a:extLst>
              <a:ext uri="{FF2B5EF4-FFF2-40B4-BE49-F238E27FC236}">
                <a16:creationId xmlns:a16="http://schemas.microsoft.com/office/drawing/2014/main" id="{1AC0CD93-8BA0-8E43-A3D4-4146DF9E9F4C}"/>
              </a:ext>
            </a:extLst>
          </p:cNvPr>
          <p:cNvSpPr txBox="1"/>
          <p:nvPr/>
        </p:nvSpPr>
        <p:spPr>
          <a:xfrm>
            <a:off x="2112916" y="614766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DC327040-CB30-FA42-8E8C-8393DB1384B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91450" y="5064203"/>
            <a:ext cx="891950" cy="1085852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8" name="文字方塊 77">
            <a:extLst>
              <a:ext uri="{FF2B5EF4-FFF2-40B4-BE49-F238E27FC236}">
                <a16:creationId xmlns:a16="http://schemas.microsoft.com/office/drawing/2014/main" id="{CFB5B83B-B3B4-064A-A1DE-963089A3BE23}"/>
              </a:ext>
            </a:extLst>
          </p:cNvPr>
          <p:cNvSpPr txBox="1"/>
          <p:nvPr/>
        </p:nvSpPr>
        <p:spPr>
          <a:xfrm>
            <a:off x="3421227" y="614766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5FD191E2-11B4-3449-BAAA-3A1E3E689EB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14757" y="5060224"/>
            <a:ext cx="969511" cy="108585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9" name="文字方塊 78">
            <a:extLst>
              <a:ext uri="{FF2B5EF4-FFF2-40B4-BE49-F238E27FC236}">
                <a16:creationId xmlns:a16="http://schemas.microsoft.com/office/drawing/2014/main" id="{7ED682B0-CFE0-2244-BE5B-1DD9472D1718}"/>
              </a:ext>
            </a:extLst>
          </p:cNvPr>
          <p:cNvSpPr txBox="1"/>
          <p:nvPr/>
        </p:nvSpPr>
        <p:spPr>
          <a:xfrm>
            <a:off x="4778864" y="614607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8C1EC7E8-A331-7944-AA38-C9EAC1157AC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25734" y="5063588"/>
            <a:ext cx="930730" cy="108585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0" name="文字方塊 79">
            <a:extLst>
              <a:ext uri="{FF2B5EF4-FFF2-40B4-BE49-F238E27FC236}">
                <a16:creationId xmlns:a16="http://schemas.microsoft.com/office/drawing/2014/main" id="{E6C3B067-CD21-0C46-83B2-EAC492B6CDC1}"/>
              </a:ext>
            </a:extLst>
          </p:cNvPr>
          <p:cNvSpPr txBox="1"/>
          <p:nvPr/>
        </p:nvSpPr>
        <p:spPr>
          <a:xfrm>
            <a:off x="6070196" y="614607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(#084_2)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07781460-881A-0545-9565-852918F156A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97930" y="5064921"/>
            <a:ext cx="944016" cy="10591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1" name="文字方塊 80">
            <a:extLst>
              <a:ext uri="{FF2B5EF4-FFF2-40B4-BE49-F238E27FC236}">
                <a16:creationId xmlns:a16="http://schemas.microsoft.com/office/drawing/2014/main" id="{42341588-804B-D740-8F58-5D18F01EDC21}"/>
              </a:ext>
            </a:extLst>
          </p:cNvPr>
          <p:cNvSpPr txBox="1"/>
          <p:nvPr/>
        </p:nvSpPr>
        <p:spPr>
          <a:xfrm>
            <a:off x="7359171" y="612406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12284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 (w/o mean,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30B0AC4-9284-1141-B244-ADCF09FE7D42}"/>
              </a:ext>
            </a:extLst>
          </p:cNvPr>
          <p:cNvSpPr txBox="1"/>
          <p:nvPr/>
        </p:nvSpPr>
        <p:spPr>
          <a:xfrm>
            <a:off x="262456" y="2757139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(#118_2)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96F23A0-C00C-1441-AAB8-3C7F9DD84645}"/>
              </a:ext>
            </a:extLst>
          </p:cNvPr>
          <p:cNvSpPr txBox="1"/>
          <p:nvPr/>
        </p:nvSpPr>
        <p:spPr>
          <a:xfrm>
            <a:off x="259563" y="428434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(#143_2)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2364A00-B3CF-6A43-9922-7C6A0B8DD6BC}"/>
              </a:ext>
            </a:extLst>
          </p:cNvPr>
          <p:cNvSpPr txBox="1"/>
          <p:nvPr/>
        </p:nvSpPr>
        <p:spPr>
          <a:xfrm>
            <a:off x="2129300" y="429842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(#258_1)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11070EE-2F56-7743-AE5C-4E87566D6028}"/>
              </a:ext>
            </a:extLst>
          </p:cNvPr>
          <p:cNvSpPr txBox="1"/>
          <p:nvPr/>
        </p:nvSpPr>
        <p:spPr>
          <a:xfrm>
            <a:off x="4721568" y="434157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(#258_0)</a:t>
            </a:r>
            <a:endParaRPr kumimoji="1"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FE5AAEC-F78A-844F-B30D-8AF8A385B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1623493"/>
            <a:ext cx="888426" cy="11253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84A298E-39DC-D34A-95FE-1A7F14E9E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171404" y="1617822"/>
            <a:ext cx="888426" cy="11253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A13240-F409-6544-B0D0-7AC76B4CBB18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(#419_0)</a:t>
            </a:r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A8071B25-3B90-714C-8681-9F8438771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880" y="1626165"/>
            <a:ext cx="864096" cy="11253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03464F-1953-3A43-8058-5BC73BA1EEDD}"/>
              </a:ext>
            </a:extLst>
          </p:cNvPr>
          <p:cNvSpPr txBox="1"/>
          <p:nvPr/>
        </p:nvSpPr>
        <p:spPr>
          <a:xfrm>
            <a:off x="3428857" y="2751505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(#115_3)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3127E67-726A-104F-ABD4-56B137702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026" y="1626165"/>
            <a:ext cx="868775" cy="11169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3703A7-7324-0A44-8715-FCDA6C9AB52F}"/>
              </a:ext>
            </a:extLst>
          </p:cNvPr>
          <p:cNvSpPr txBox="1"/>
          <p:nvPr/>
        </p:nvSpPr>
        <p:spPr>
          <a:xfrm>
            <a:off x="4725001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(#118_1)</a:t>
            </a: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DEE5E9E-4C97-2F4E-8F83-85CABF757F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4170" y="1623912"/>
            <a:ext cx="888426" cy="112984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B9CAD4D6-31A1-2B4C-8637-330981A24736}"/>
              </a:ext>
            </a:extLst>
          </p:cNvPr>
          <p:cNvSpPr txBox="1"/>
          <p:nvPr/>
        </p:nvSpPr>
        <p:spPr>
          <a:xfrm>
            <a:off x="6102568" y="2770046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(#118_4)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B067C394-AE8B-4F46-A996-C2F8623073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1621" y="1626165"/>
            <a:ext cx="912794" cy="1143881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77A2DCA3-B224-A047-97B6-94BA3FBA5134}"/>
              </a:ext>
            </a:extLst>
          </p:cNvPr>
          <p:cNvSpPr txBox="1"/>
          <p:nvPr/>
        </p:nvSpPr>
        <p:spPr>
          <a:xfrm>
            <a:off x="7302946" y="276036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(#118_3)</a:t>
            </a:r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E671239-7D08-174F-936B-C18FE499A7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79" y="3157557"/>
            <a:ext cx="888426" cy="112678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7988B7-DCCF-4546-AF00-DCB7D5F0EC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2827" y="3157099"/>
            <a:ext cx="887003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87757222-0E38-7F4B-8E9D-F89666A9E0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74670" y="3198364"/>
            <a:ext cx="887697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63A71078-49E3-534A-B906-2F6B5F3CD320}"/>
              </a:ext>
            </a:extLst>
          </p:cNvPr>
          <p:cNvSpPr txBox="1"/>
          <p:nvPr/>
        </p:nvSpPr>
        <p:spPr>
          <a:xfrm>
            <a:off x="3393982" y="432335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(#143_4)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14CCA6D-7DB2-9E45-9DF2-80A184CB5B10}"/>
              </a:ext>
            </a:extLst>
          </p:cNvPr>
          <p:cNvSpPr txBox="1"/>
          <p:nvPr/>
        </p:nvSpPr>
        <p:spPr>
          <a:xfrm>
            <a:off x="5997519" y="434547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(#436_1)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F7453F6-16DB-124E-8D95-8A8534098058}"/>
              </a:ext>
            </a:extLst>
          </p:cNvPr>
          <p:cNvSpPr txBox="1"/>
          <p:nvPr/>
        </p:nvSpPr>
        <p:spPr>
          <a:xfrm>
            <a:off x="7341621" y="433574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(#143_0)</a:t>
            </a:r>
            <a:endParaRPr kumimoji="1"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01A3214E-50DB-C44F-8190-917FD92D82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989" y="4793539"/>
            <a:ext cx="919110" cy="1080712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89BE9FF2-41B2-A649-BF07-340B7BFF62BF}"/>
              </a:ext>
            </a:extLst>
          </p:cNvPr>
          <p:cNvSpPr txBox="1"/>
          <p:nvPr/>
        </p:nvSpPr>
        <p:spPr>
          <a:xfrm>
            <a:off x="287291" y="58775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86FFFF07-422E-AC48-884E-A8B785BCC2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1404" y="4796212"/>
            <a:ext cx="902188" cy="11059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8C7F35-918C-7540-9DC5-F75032ECDF70}"/>
              </a:ext>
            </a:extLst>
          </p:cNvPr>
          <p:cNvSpPr txBox="1"/>
          <p:nvPr/>
        </p:nvSpPr>
        <p:spPr>
          <a:xfrm>
            <a:off x="211979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753ECC2E-DA7C-A749-909D-7A5CFE37E8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91880" y="4796212"/>
            <a:ext cx="952302" cy="11168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E9F90690-EB66-A14A-8C65-FC5B3F311090}"/>
              </a:ext>
            </a:extLst>
          </p:cNvPr>
          <p:cNvSpPr txBox="1"/>
          <p:nvPr/>
        </p:nvSpPr>
        <p:spPr>
          <a:xfrm>
            <a:off x="342122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3A441A3-1621-8741-92D7-677ED5FD68C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44561" y="4803612"/>
            <a:ext cx="99104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B21D3C-7EDE-2548-8663-CAC37B9F2E0C}"/>
              </a:ext>
            </a:extLst>
          </p:cNvPr>
          <p:cNvSpPr txBox="1"/>
          <p:nvPr/>
        </p:nvSpPr>
        <p:spPr>
          <a:xfrm>
            <a:off x="4731454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A93F1DA-F7A4-0040-8CEA-3ACD12DEF02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64240" y="4803612"/>
            <a:ext cx="906933" cy="110127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27E3F8C8-D706-7946-BF3F-105277FC16F5}"/>
              </a:ext>
            </a:extLst>
          </p:cNvPr>
          <p:cNvSpPr txBox="1"/>
          <p:nvPr/>
        </p:nvSpPr>
        <p:spPr>
          <a:xfrm>
            <a:off x="6018801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(#188_4)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5545A0F-2805-FD49-96C9-BE459BE2A18B}"/>
              </a:ext>
            </a:extLst>
          </p:cNvPr>
          <p:cNvSpPr txBox="1"/>
          <p:nvPr/>
        </p:nvSpPr>
        <p:spPr>
          <a:xfrm>
            <a:off x="7249012" y="590212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991C7E40-E8CF-7B49-A464-60163ADDD71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67936" y="3150169"/>
            <a:ext cx="911984" cy="118557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66533E80-4E45-D241-BE0D-A812A474107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64240" y="3173775"/>
            <a:ext cx="918740" cy="119630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AB70A32A-20AC-C944-8899-84BE60CF4CE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74885" y="3157098"/>
            <a:ext cx="926906" cy="1212985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FB17456-73ED-E448-8673-A4F46E1B20F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49674" y="4773968"/>
            <a:ext cx="97910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7617325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 (w/o mean, test align, re-rank)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30B0AC4-9284-1141-B244-ADCF09FE7D42}"/>
              </a:ext>
            </a:extLst>
          </p:cNvPr>
          <p:cNvSpPr txBox="1"/>
          <p:nvPr/>
        </p:nvSpPr>
        <p:spPr>
          <a:xfrm>
            <a:off x="254827" y="275713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(#457_2)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96F23A0-C00C-1441-AAB8-3C7F9DD84645}"/>
              </a:ext>
            </a:extLst>
          </p:cNvPr>
          <p:cNvSpPr txBox="1"/>
          <p:nvPr/>
        </p:nvSpPr>
        <p:spPr>
          <a:xfrm>
            <a:off x="259563" y="428434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(#143_2)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2364A00-B3CF-6A43-9922-7C6A0B8DD6BC}"/>
              </a:ext>
            </a:extLst>
          </p:cNvPr>
          <p:cNvSpPr txBox="1"/>
          <p:nvPr/>
        </p:nvSpPr>
        <p:spPr>
          <a:xfrm>
            <a:off x="2129300" y="429842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(#258_1)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11070EE-2F56-7743-AE5C-4E87566D6028}"/>
              </a:ext>
            </a:extLst>
          </p:cNvPr>
          <p:cNvSpPr txBox="1"/>
          <p:nvPr/>
        </p:nvSpPr>
        <p:spPr>
          <a:xfrm>
            <a:off x="3438778" y="430030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(#143_4)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A13240-F409-6544-B0D0-7AC76B4CBB18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(#312_3)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03464F-1953-3A43-8058-5BC73BA1EEDD}"/>
              </a:ext>
            </a:extLst>
          </p:cNvPr>
          <p:cNvSpPr txBox="1"/>
          <p:nvPr/>
        </p:nvSpPr>
        <p:spPr>
          <a:xfrm>
            <a:off x="3421228" y="275150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(#280_2)</a:t>
            </a:r>
            <a:endParaRPr kumimoji="1"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3703A7-7324-0A44-8715-FCDA6C9AB52F}"/>
              </a:ext>
            </a:extLst>
          </p:cNvPr>
          <p:cNvSpPr txBox="1"/>
          <p:nvPr/>
        </p:nvSpPr>
        <p:spPr>
          <a:xfrm>
            <a:off x="4717372" y="275981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(#409_0)</a:t>
            </a:r>
            <a:endParaRPr kumimoji="1"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9CAD4D6-31A1-2B4C-8637-330981A24736}"/>
              </a:ext>
            </a:extLst>
          </p:cNvPr>
          <p:cNvSpPr txBox="1"/>
          <p:nvPr/>
        </p:nvSpPr>
        <p:spPr>
          <a:xfrm>
            <a:off x="6094939" y="277004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(#457_1)</a:t>
            </a:r>
            <a:endParaRPr kumimoji="1"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7A2DCA3-B224-A047-97B6-94BA3FBA5134}"/>
              </a:ext>
            </a:extLst>
          </p:cNvPr>
          <p:cNvSpPr txBox="1"/>
          <p:nvPr/>
        </p:nvSpPr>
        <p:spPr>
          <a:xfrm>
            <a:off x="7295317" y="276036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(#409_2)</a:t>
            </a:r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E671239-7D08-174F-936B-C18FE499A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3157557"/>
            <a:ext cx="888426" cy="112678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7988B7-DCCF-4546-AF00-DCB7D5F0E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827" y="3157099"/>
            <a:ext cx="887003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63A71078-49E3-534A-B906-2F6B5F3CD320}"/>
              </a:ext>
            </a:extLst>
          </p:cNvPr>
          <p:cNvSpPr txBox="1"/>
          <p:nvPr/>
        </p:nvSpPr>
        <p:spPr>
          <a:xfrm>
            <a:off x="4694824" y="43059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(#258_0)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14CCA6D-7DB2-9E45-9DF2-80A184CB5B10}"/>
              </a:ext>
            </a:extLst>
          </p:cNvPr>
          <p:cNvSpPr txBox="1"/>
          <p:nvPr/>
        </p:nvSpPr>
        <p:spPr>
          <a:xfrm>
            <a:off x="5979267" y="430517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(#436_1)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F7453F6-16DB-124E-8D95-8A8534098058}"/>
              </a:ext>
            </a:extLst>
          </p:cNvPr>
          <p:cNvSpPr txBox="1"/>
          <p:nvPr/>
        </p:nvSpPr>
        <p:spPr>
          <a:xfrm>
            <a:off x="7341623" y="429842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(#143_0)</a:t>
            </a:r>
            <a:endParaRPr kumimoji="1"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01A3214E-50DB-C44F-8190-917FD92D8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989" y="4793539"/>
            <a:ext cx="919110" cy="1080712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89BE9FF2-41B2-A649-BF07-340B7BFF62BF}"/>
              </a:ext>
            </a:extLst>
          </p:cNvPr>
          <p:cNvSpPr txBox="1"/>
          <p:nvPr/>
        </p:nvSpPr>
        <p:spPr>
          <a:xfrm>
            <a:off x="287291" y="58775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86FFFF07-422E-AC48-884E-A8B785BCC2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1404" y="4796212"/>
            <a:ext cx="902188" cy="11059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8C7F35-918C-7540-9DC5-F75032ECDF70}"/>
              </a:ext>
            </a:extLst>
          </p:cNvPr>
          <p:cNvSpPr txBox="1"/>
          <p:nvPr/>
        </p:nvSpPr>
        <p:spPr>
          <a:xfrm>
            <a:off x="211979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753ECC2E-DA7C-A749-909D-7A5CFE37E8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880" y="4796212"/>
            <a:ext cx="952302" cy="11168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E9F90690-EB66-A14A-8C65-FC5B3F311090}"/>
              </a:ext>
            </a:extLst>
          </p:cNvPr>
          <p:cNvSpPr txBox="1"/>
          <p:nvPr/>
        </p:nvSpPr>
        <p:spPr>
          <a:xfrm>
            <a:off x="342122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3A441A3-1621-8741-92D7-677ED5FD68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4561" y="4803612"/>
            <a:ext cx="99104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B21D3C-7EDE-2548-8663-CAC37B9F2E0C}"/>
              </a:ext>
            </a:extLst>
          </p:cNvPr>
          <p:cNvSpPr txBox="1"/>
          <p:nvPr/>
        </p:nvSpPr>
        <p:spPr>
          <a:xfrm>
            <a:off x="4731454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A93F1DA-F7A4-0040-8CEA-3ACD12DEF0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4240" y="4803612"/>
            <a:ext cx="906933" cy="110127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27E3F8C8-D706-7946-BF3F-105277FC16F5}"/>
              </a:ext>
            </a:extLst>
          </p:cNvPr>
          <p:cNvSpPr txBox="1"/>
          <p:nvPr/>
        </p:nvSpPr>
        <p:spPr>
          <a:xfrm>
            <a:off x="6018801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(#188_4)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5545A0F-2805-FD49-96C9-BE459BE2A18B}"/>
              </a:ext>
            </a:extLst>
          </p:cNvPr>
          <p:cNvSpPr txBox="1"/>
          <p:nvPr/>
        </p:nvSpPr>
        <p:spPr>
          <a:xfrm>
            <a:off x="7249012" y="590212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89A5F29-C098-8E44-94AC-4F6C6EA964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9067" y="1541340"/>
            <a:ext cx="971263" cy="122870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30D70D2-0242-B740-B3C7-5BE9DA0539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7379" y="1552371"/>
            <a:ext cx="1035968" cy="122870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3FAE2C0-9DB5-DE4A-982F-1C2B43A80B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37984" y="1571248"/>
            <a:ext cx="1005404" cy="1180257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2D135C3-7914-D842-B5B6-7F32B55B5A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5153" y="3119600"/>
            <a:ext cx="911984" cy="118557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642C3CC6-2351-DC41-BDB5-DCAFB4B457B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79916" y="3173775"/>
            <a:ext cx="887697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EDA1A41-6EB4-A44A-AA4F-A25C167912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64240" y="3173775"/>
            <a:ext cx="918740" cy="114842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054A5B8-A57D-7340-9BC3-096735C0603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74885" y="3157099"/>
            <a:ext cx="926906" cy="1185578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2428327-9D74-2944-887F-155DF979BB5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36022" y="1571490"/>
            <a:ext cx="931591" cy="118001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A2EEC7D1-7430-E743-9758-531B72E2295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11009" y="1571248"/>
            <a:ext cx="913196" cy="120982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2E109262-C663-3248-9336-C9411D12720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02946" y="1590031"/>
            <a:ext cx="944012" cy="118001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4A84B643-DFDF-7040-B794-A63E8A723AB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24043" y="4814601"/>
            <a:ext cx="97910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8058418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7C3E83-8E3B-C44A-A689-64E53D9A1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Larger Dataset : </a:t>
            </a:r>
          </a:p>
          <a:p>
            <a:pPr lvl="1"/>
            <a:r>
              <a:rPr kumimoji="1" lang="en-US" altLang="zh-TW" dirty="0"/>
              <a:t>CelebA (Large-scale CelebFaces Attributes) Dataset</a:t>
            </a:r>
          </a:p>
          <a:p>
            <a:pPr lvl="2"/>
            <a:r>
              <a:rPr kumimoji="1" lang="en-US" altLang="zh-TW" dirty="0"/>
              <a:t>10,177 identities, 202,599 face images</a:t>
            </a:r>
          </a:p>
          <a:p>
            <a:pPr lvl="2"/>
            <a:r>
              <a:rPr kumimoji="1" lang="en-US" altLang="zh-TW" dirty="0"/>
              <a:t>Select 9343 identities whose images count is more than 5 </a:t>
            </a:r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1D8A292C-D18F-7A41-9989-8407C6678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7777B6E-1989-3344-80FB-FCCAC935E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816307"/>
            <a:ext cx="4824536" cy="328336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77D8350-5A7A-D448-A647-AB48BA4ED047}"/>
              </a:ext>
            </a:extLst>
          </p:cNvPr>
          <p:cNvSpPr/>
          <p:nvPr/>
        </p:nvSpPr>
        <p:spPr>
          <a:xfrm>
            <a:off x="5028717" y="6177460"/>
            <a:ext cx="31791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>
                <a:hlinkClick r:id="rId3"/>
              </a:rPr>
              <a:t>http://mmlab.ie.cuhk.edu.hk/projects/CelebA.html</a:t>
            </a:r>
            <a:endParaRPr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3558438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7920880" cy="906381"/>
          </a:xfrm>
        </p:spPr>
        <p:txBody>
          <a:bodyPr/>
          <a:lstStyle/>
          <a:p>
            <a:r>
              <a:rPr kumimoji="1" lang="en-US" altLang="zh-TW" dirty="0"/>
              <a:t>Performance of face recognition on CelebA</a:t>
            </a:r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20962"/>
              </p:ext>
            </p:extLst>
          </p:nvPr>
        </p:nvGraphicFramePr>
        <p:xfrm>
          <a:off x="323528" y="1565058"/>
          <a:ext cx="8381390" cy="5613178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62521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613191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1144994">
                  <a:extLst>
                    <a:ext uri="{9D8B030D-6E8A-4147-A177-3AD203B41FA5}">
                      <a16:colId xmlns:a16="http://schemas.microsoft.com/office/drawing/2014/main" val="788670540"/>
                    </a:ext>
                  </a:extLst>
                </a:gridCol>
                <a:gridCol w="814238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19080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019206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2036434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No.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/>
                        <a:t>Database Align.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Test Align.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Mean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Re-ranking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Time (s)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100%-EER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 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579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89.29 (8342/9343)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565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91.20</a:t>
                      </a:r>
                      <a:r>
                        <a:rPr lang="en-US" altLang="zh-TW" sz="1800" b="0" dirty="0"/>
                        <a:t> (8521/9343)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3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1110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90.51 (8456/9343)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384056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4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1100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90.41 (8447/9343)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5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1110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88.44 (8263/9343)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6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2186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88.49 (8268/9343)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73617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7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1122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88.59 (8277/9343)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05573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8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2182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88.83 (8299/9343)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1654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911310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46256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239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62325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7920880" cy="906381"/>
          </a:xfrm>
        </p:spPr>
        <p:txBody>
          <a:bodyPr/>
          <a:lstStyle/>
          <a:p>
            <a:r>
              <a:rPr kumimoji="1" lang="en-US" altLang="zh-TW" dirty="0"/>
              <a:t>Performance of face recognition on CelebA</a:t>
            </a:r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391688"/>
              </p:ext>
            </p:extLst>
          </p:nvPr>
        </p:nvGraphicFramePr>
        <p:xfrm>
          <a:off x="321568" y="1818231"/>
          <a:ext cx="8354888" cy="3263243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88302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141850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772760557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Mean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Ori.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100%-EER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579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89.29 (8342/9343)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-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1654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-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565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91.20 (8521/9343)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-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1100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90.51 (8456/9343)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1110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88.44 (8263/9343)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</a:rPr>
                        <a:t>-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2182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88.83 (8299/9343)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0715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CelebA (w/ mean, no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pic>
        <p:nvPicPr>
          <p:cNvPr id="11" name="圖片 10" descr="一張含有 服飾, 女性, 室內, 個人 的圖片&#10;&#10;自動產生的描述">
            <a:extLst>
              <a:ext uri="{FF2B5EF4-FFF2-40B4-BE49-F238E27FC236}">
                <a16:creationId xmlns:a16="http://schemas.microsoft.com/office/drawing/2014/main" id="{02418540-1248-EC4F-AA4F-DFCA04810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750" y="1690688"/>
            <a:ext cx="1130300" cy="1384300"/>
          </a:xfrm>
          <a:prstGeom prst="rect">
            <a:avLst/>
          </a:prstGeom>
        </p:spPr>
      </p:pic>
      <p:grpSp>
        <p:nvGrpSpPr>
          <p:cNvPr id="56" name="群組 55">
            <a:extLst>
              <a:ext uri="{FF2B5EF4-FFF2-40B4-BE49-F238E27FC236}">
                <a16:creationId xmlns:a16="http://schemas.microsoft.com/office/drawing/2014/main" id="{B033BBD1-13E5-5246-9D66-DE8E237F0B03}"/>
              </a:ext>
            </a:extLst>
          </p:cNvPr>
          <p:cNvGrpSpPr/>
          <p:nvPr/>
        </p:nvGrpSpPr>
        <p:grpSpPr>
          <a:xfrm>
            <a:off x="275427" y="3267522"/>
            <a:ext cx="3246938" cy="1207988"/>
            <a:chOff x="323501" y="3517156"/>
            <a:chExt cx="3246938" cy="1207988"/>
          </a:xfrm>
        </p:grpSpPr>
        <p:pic>
          <p:nvPicPr>
            <p:cNvPr id="14" name="圖片 13" descr="一張含有 服飾, 牆 的圖片&#10;&#10;自動產生的描述">
              <a:extLst>
                <a:ext uri="{FF2B5EF4-FFF2-40B4-BE49-F238E27FC236}">
                  <a16:creationId xmlns:a16="http://schemas.microsoft.com/office/drawing/2014/main" id="{C4392CDE-EEFC-D740-991E-8E25F5E92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5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6" name="圖片 15" descr="一張含有 室外, 服飾, 個人, 天空 的圖片&#10;&#10;自動產生的描述">
              <a:extLst>
                <a:ext uri="{FF2B5EF4-FFF2-40B4-BE49-F238E27FC236}">
                  <a16:creationId xmlns:a16="http://schemas.microsoft.com/office/drawing/2014/main" id="{FC494C70-0DD6-824F-B0F5-CF8522BF6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841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4" name="圖片 23" descr="一張含有 服飾 的圖片&#10;&#10;自動產生的描述">
              <a:extLst>
                <a:ext uri="{FF2B5EF4-FFF2-40B4-BE49-F238E27FC236}">
                  <a16:creationId xmlns:a16="http://schemas.microsoft.com/office/drawing/2014/main" id="{6DFE9E46-3D59-5645-8361-6C4DE8E76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538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8A715B60-815C-4A48-80BB-65DB185FBEE7}"/>
              </a:ext>
            </a:extLst>
          </p:cNvPr>
          <p:cNvGrpSpPr/>
          <p:nvPr/>
        </p:nvGrpSpPr>
        <p:grpSpPr>
          <a:xfrm>
            <a:off x="338955" y="5172880"/>
            <a:ext cx="3216028" cy="1170130"/>
            <a:chOff x="338956" y="5093423"/>
            <a:chExt cx="3216028" cy="1170130"/>
          </a:xfrm>
        </p:grpSpPr>
        <p:pic>
          <p:nvPicPr>
            <p:cNvPr id="27" name="圖片 26" descr="一張含有 服飾, 女性 的圖片&#10;&#10;自動產生的描述">
              <a:extLst>
                <a:ext uri="{FF2B5EF4-FFF2-40B4-BE49-F238E27FC236}">
                  <a16:creationId xmlns:a16="http://schemas.microsoft.com/office/drawing/2014/main" id="{FAD684C7-9370-6E41-8FBE-17CDF78BC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9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1" name="圖片 50" descr="一張含有 個人, 服飾, 牆, 女性 的圖片&#10;&#10;自動產生的描述">
              <a:extLst>
                <a:ext uri="{FF2B5EF4-FFF2-40B4-BE49-F238E27FC236}">
                  <a16:creationId xmlns:a16="http://schemas.microsoft.com/office/drawing/2014/main" id="{9D047E89-549C-7B42-834A-F9E07D497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92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3" name="圖片 52" descr="一張含有 服飾, 牆 的圖片&#10;&#10;自動產生的描述">
              <a:extLst>
                <a:ext uri="{FF2B5EF4-FFF2-40B4-BE49-F238E27FC236}">
                  <a16:creationId xmlns:a16="http://schemas.microsoft.com/office/drawing/2014/main" id="{69BF3103-3285-7749-88C5-01F8684DB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95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</p:grp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D1263B47-EB7F-1143-B658-D76C88CD9091}"/>
              </a:ext>
            </a:extLst>
          </p:cNvPr>
          <p:cNvSpPr txBox="1"/>
          <p:nvPr/>
        </p:nvSpPr>
        <p:spPr>
          <a:xfrm>
            <a:off x="1670050" y="273643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(#10086)</a:t>
            </a:r>
            <a:endParaRPr kumimoji="1" lang="zh-TW" altLang="en-US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090A7F43-187D-5346-904B-813014C89BA6}"/>
              </a:ext>
            </a:extLst>
          </p:cNvPr>
          <p:cNvSpPr txBox="1"/>
          <p:nvPr/>
        </p:nvSpPr>
        <p:spPr>
          <a:xfrm>
            <a:off x="954550" y="4474076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</a:t>
            </a:r>
            <a:r>
              <a:rPr lang="en-US" altLang="zh-TW" dirty="0"/>
              <a:t>(#5061)</a:t>
            </a:r>
            <a:endParaRPr kumimoji="1" lang="en-US" altLang="zh-TW" dirty="0"/>
          </a:p>
          <a:p>
            <a:r>
              <a:rPr lang="en-US" altLang="zh-TW" dirty="0"/>
              <a:t>Similarity: 0.678934</a:t>
            </a:r>
            <a:endParaRPr kumimoji="1" lang="zh-TW" altLang="en-US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14C859AD-3961-F64E-AD4E-897A36775403}"/>
              </a:ext>
            </a:extLst>
          </p:cNvPr>
          <p:cNvSpPr txBox="1"/>
          <p:nvPr/>
        </p:nvSpPr>
        <p:spPr>
          <a:xfrm>
            <a:off x="649996" y="6332757"/>
            <a:ext cx="2497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</a:t>
            </a:r>
            <a:r>
              <a:rPr lang="en-US" altLang="zh-TW" dirty="0"/>
              <a:t>(#10086)</a:t>
            </a:r>
            <a:endParaRPr kumimoji="1" lang="en-US" altLang="zh-TW" dirty="0"/>
          </a:p>
          <a:p>
            <a:pPr algn="ctr"/>
            <a:r>
              <a:rPr lang="en-US" altLang="zh-TW" dirty="0"/>
              <a:t>Similarity: 0.670884</a:t>
            </a:r>
            <a:endParaRPr kumimoji="1" lang="zh-TW" altLang="en-US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16B8ECF5-2106-2B49-92D4-3419CB462A2B}"/>
              </a:ext>
            </a:extLst>
          </p:cNvPr>
          <p:cNvSpPr txBox="1"/>
          <p:nvPr/>
        </p:nvSpPr>
        <p:spPr>
          <a:xfrm>
            <a:off x="6118181" y="2736434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(#5885)</a:t>
            </a:r>
            <a:endParaRPr kumimoji="1"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78CB6965-F0CF-DF43-9D0A-41D95C4F9D31}"/>
              </a:ext>
            </a:extLst>
          </p:cNvPr>
          <p:cNvSpPr txBox="1"/>
          <p:nvPr/>
        </p:nvSpPr>
        <p:spPr>
          <a:xfrm>
            <a:off x="5385055" y="4474075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</a:t>
            </a:r>
            <a:r>
              <a:rPr lang="en-US" altLang="zh-TW" dirty="0"/>
              <a:t>(#1178)</a:t>
            </a:r>
            <a:endParaRPr kumimoji="1" lang="en-US" altLang="zh-TW" dirty="0"/>
          </a:p>
          <a:p>
            <a:r>
              <a:rPr lang="en-US" altLang="zh-TW" dirty="0"/>
              <a:t>Similarity: 0.750887</a:t>
            </a:r>
            <a:endParaRPr kumimoji="1" lang="zh-TW" altLang="en-US" dirty="0"/>
          </a:p>
        </p:txBody>
      </p:sp>
      <p:pic>
        <p:nvPicPr>
          <p:cNvPr id="82" name="圖片 81" descr="一張含有 個人, 室內, 牆, 坐 的圖片&#10;&#10;自動產生的描述">
            <a:extLst>
              <a:ext uri="{FF2B5EF4-FFF2-40B4-BE49-F238E27FC236}">
                <a16:creationId xmlns:a16="http://schemas.microsoft.com/office/drawing/2014/main" id="{8DA5E2AC-6A84-FD4D-AE0E-4C2D5635BF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7881" y="1690688"/>
            <a:ext cx="1130300" cy="1384300"/>
          </a:xfrm>
          <a:prstGeom prst="rect">
            <a:avLst/>
          </a:prstGeom>
        </p:spPr>
      </p:pic>
      <p:pic>
        <p:nvPicPr>
          <p:cNvPr id="84" name="圖片 83" descr="一張含有 個人, 室內, 女性, 桌 的圖片&#10;&#10;自動產生的描述">
            <a:extLst>
              <a:ext uri="{FF2B5EF4-FFF2-40B4-BE49-F238E27FC236}">
                <a16:creationId xmlns:a16="http://schemas.microsoft.com/office/drawing/2014/main" id="{CC24DEEE-C89C-3742-A0AC-F100948654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837" y="3263330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6" name="圖片 85" descr="一張含有 個人, 女性, 室內 的圖片&#10;&#10;自動產生的描述">
            <a:extLst>
              <a:ext uri="{FF2B5EF4-FFF2-40B4-BE49-F238E27FC236}">
                <a16:creationId xmlns:a16="http://schemas.microsoft.com/office/drawing/2014/main" id="{29A43E1B-1D15-E64D-80FF-8C15F22DB5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1925" y="3269344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8" name="圖片 87" descr="一張含有 個人, 女性, 服飾, 室外 的圖片&#10;&#10;自動產生的描述">
            <a:extLst>
              <a:ext uri="{FF2B5EF4-FFF2-40B4-BE49-F238E27FC236}">
                <a16:creationId xmlns:a16="http://schemas.microsoft.com/office/drawing/2014/main" id="{2C2F0C0E-C83A-4543-BD97-0CCB6F1CAD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5013" y="3269990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0" name="圖片 89" descr="一張含有 個人, 服飾, 室內 的圖片&#10;&#10;自動產生的描述">
            <a:extLst>
              <a:ext uri="{FF2B5EF4-FFF2-40B4-BE49-F238E27FC236}">
                <a16:creationId xmlns:a16="http://schemas.microsoft.com/office/drawing/2014/main" id="{3B1812F3-AB9C-A94E-8D91-781A568620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837" y="5141926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92" name="圖片 91" descr="一張含有 個人, 服飾, 女性, 室內 的圖片&#10;&#10;自動產生的描述">
            <a:extLst>
              <a:ext uri="{FF2B5EF4-FFF2-40B4-BE49-F238E27FC236}">
                <a16:creationId xmlns:a16="http://schemas.microsoft.com/office/drawing/2014/main" id="{893E817E-5CDF-1244-90DB-096DF994F95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1925" y="5134907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94" name="圖片 93" descr="一張含有 個人, 牆, 服飾, 女性 的圖片&#10;&#10;自動產生的描述">
            <a:extLst>
              <a:ext uri="{FF2B5EF4-FFF2-40B4-BE49-F238E27FC236}">
                <a16:creationId xmlns:a16="http://schemas.microsoft.com/office/drawing/2014/main" id="{48BD0562-B0F2-704F-B94A-4C8873C9B4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5013" y="5124769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sp>
        <p:nvSpPr>
          <p:cNvPr id="95" name="文字方塊 94">
            <a:extLst>
              <a:ext uri="{FF2B5EF4-FFF2-40B4-BE49-F238E27FC236}">
                <a16:creationId xmlns:a16="http://schemas.microsoft.com/office/drawing/2014/main" id="{157374A8-6DDC-9C45-A8FF-524F96F910DC}"/>
              </a:ext>
            </a:extLst>
          </p:cNvPr>
          <p:cNvSpPr txBox="1"/>
          <p:nvPr/>
        </p:nvSpPr>
        <p:spPr>
          <a:xfrm>
            <a:off x="5183101" y="6349914"/>
            <a:ext cx="2383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Second</a:t>
            </a:r>
            <a:r>
              <a:rPr kumimoji="1" lang="en-US" altLang="zh-TW" dirty="0"/>
              <a:t> Closest </a:t>
            </a:r>
            <a:r>
              <a:rPr lang="en-US" altLang="zh-TW" dirty="0"/>
              <a:t>(#5885)</a:t>
            </a:r>
            <a:endParaRPr kumimoji="1" lang="en-US" altLang="zh-TW" dirty="0"/>
          </a:p>
          <a:p>
            <a:pPr algn="ctr"/>
            <a:r>
              <a:rPr lang="en-US" altLang="zh-TW" dirty="0"/>
              <a:t>Similarity: 0.739673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24733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5659653"/>
          </a:xfrm>
        </p:spPr>
        <p:txBody>
          <a:bodyPr/>
          <a:lstStyle/>
          <a:p>
            <a:r>
              <a:rPr lang="en-US" altLang="zh-TW" dirty="0"/>
              <a:t>Clean CASIA- WebFace</a:t>
            </a:r>
            <a:endParaRPr kumimoji="1" lang="en-US" altLang="zh-TW" dirty="0"/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0130623</a:t>
            </a:r>
            <a:r>
              <a:rPr kumimoji="1" lang="zh-CN" altLang="en-US" sz="900" dirty="0">
                <a:highlight>
                  <a:srgbClr val="FFFF00"/>
                </a:highlight>
              </a:rPr>
              <a:t>裡面多個</a:t>
            </a:r>
            <a:r>
              <a:rPr kumimoji="1" lang="en-US" altLang="zh-CN" sz="900" dirty="0">
                <a:highlight>
                  <a:srgbClr val="FFFF00"/>
                </a:highlight>
              </a:rPr>
              <a:t>identities</a:t>
            </a:r>
            <a:r>
              <a:rPr kumimoji="1" lang="zh-CN" altLang="en-US" sz="900" dirty="0">
                <a:highlight>
                  <a:srgbClr val="FFFF00"/>
                </a:highlight>
              </a:rPr>
              <a:t>，刪除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0277213_359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0139549_020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相同，刪除</a:t>
            </a:r>
            <a:r>
              <a:rPr kumimoji="1" lang="en-US" altLang="zh-TW" sz="900" dirty="0">
                <a:highlight>
                  <a:srgbClr val="FFFF00"/>
                </a:highlight>
              </a:rPr>
              <a:t>0277213_359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1569479_007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TW" sz="900" dirty="0">
                <a:highlight>
                  <a:srgbClr val="FFFF00"/>
                </a:highlight>
              </a:rPr>
              <a:t>1569479_014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相同，刪除</a:t>
            </a:r>
            <a:r>
              <a:rPr kumimoji="1" lang="en-US" altLang="zh-TW" sz="900" dirty="0">
                <a:highlight>
                  <a:srgbClr val="FFFF00"/>
                </a:highlight>
              </a:rPr>
              <a:t>1569479_014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0864308_148 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093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1920049_007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015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015</a:t>
            </a:r>
            <a:endParaRPr kumimoji="1" lang="en-US" altLang="zh-TW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3090922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3090925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3090925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5553911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5554445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5554445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0776090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0302108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0302108</a:t>
            </a:r>
          </a:p>
          <a:p>
            <a:pPr lvl="1"/>
            <a:r>
              <a:rPr kumimoji="1" lang="en-US" altLang="zh-CN" sz="900" dirty="0">
                <a:highlight>
                  <a:srgbClr val="FFFF00"/>
                </a:highlight>
              </a:rPr>
              <a:t>0802108</a:t>
            </a:r>
            <a:r>
              <a:rPr kumimoji="1" lang="zh-CN" altLang="en-US" sz="900" dirty="0">
                <a:highlight>
                  <a:srgbClr val="FFFF00"/>
                </a:highlight>
              </a:rPr>
              <a:t>多個</a:t>
            </a:r>
            <a:r>
              <a:rPr kumimoji="1" lang="en-US" altLang="zh-CN" sz="900" dirty="0">
                <a:highlight>
                  <a:srgbClr val="FFFF00"/>
                </a:highlight>
              </a:rPr>
              <a:t>id 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0819851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4129745_054</a:t>
            </a: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2008435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2218397_007</a:t>
            </a:r>
            <a:r>
              <a:rPr kumimoji="1" lang="zh-CN" altLang="en-US" sz="900" dirty="0">
                <a:highlight>
                  <a:srgbClr val="FFFF00"/>
                </a:highlight>
              </a:rPr>
              <a:t>在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  <a:r>
              <a:rPr kumimoji="1" lang="zh-CN" altLang="en-US" sz="900" dirty="0">
                <a:highlight>
                  <a:srgbClr val="FFFF00"/>
                </a:highlight>
              </a:rPr>
              <a:t>中是錯的同時</a:t>
            </a:r>
            <a:r>
              <a:rPr kumimoji="1" lang="en-US" altLang="zh-CN" sz="900" dirty="0">
                <a:highlight>
                  <a:srgbClr val="FFFF00"/>
                </a:highlight>
              </a:rPr>
              <a:t>2218397_006</a:t>
            </a:r>
            <a:r>
              <a:rPr kumimoji="1" lang="zh-CN" altLang="en-US" sz="900" dirty="0">
                <a:highlight>
                  <a:srgbClr val="FFFF00"/>
                </a:highlight>
              </a:rPr>
              <a:t>也是錯的同時刪除，換新的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2501633_062</a:t>
            </a:r>
            <a:r>
              <a:rPr kumimoji="1" lang="zh-CN" altLang="en-US" sz="900" dirty="0">
                <a:highlight>
                  <a:srgbClr val="FFFF00"/>
                </a:highlight>
              </a:rPr>
              <a:t>在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  <a:r>
              <a:rPr kumimoji="1" lang="zh-CN" altLang="en-US" sz="900" dirty="0">
                <a:highlight>
                  <a:srgbClr val="FFFF00"/>
                </a:highlight>
              </a:rPr>
              <a:t>中是錯的</a:t>
            </a:r>
            <a:r>
              <a:rPr kumimoji="1" lang="en-US" altLang="zh-TW" sz="900" dirty="0">
                <a:highlight>
                  <a:srgbClr val="FFFF00"/>
                </a:highlight>
              </a:rPr>
              <a:t>2501633_061</a:t>
            </a:r>
            <a:r>
              <a:rPr kumimoji="1" lang="zh-CN" altLang="en-US" sz="900" dirty="0">
                <a:highlight>
                  <a:srgbClr val="FFFF00"/>
                </a:highlight>
              </a:rPr>
              <a:t>也是錯的都刪除，換新的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3078995_007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3078995_017</a:t>
            </a:r>
            <a:r>
              <a:rPr kumimoji="1" lang="zh-CN" altLang="en-US" sz="900" dirty="0">
                <a:highlight>
                  <a:srgbClr val="FFFF00"/>
                </a:highlight>
              </a:rPr>
              <a:t>是一樣的，刪除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017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007</a:t>
            </a:r>
            <a:r>
              <a:rPr kumimoji="1" lang="zh-CN" altLang="en-US" sz="900" dirty="0">
                <a:highlight>
                  <a:srgbClr val="FFFF00"/>
                </a:highlight>
              </a:rPr>
              <a:t>，換一個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3083350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3083571</a:t>
            </a:r>
            <a:r>
              <a:rPr kumimoji="1" lang="zh-CN" altLang="en-US" sz="900" dirty="0">
                <a:highlight>
                  <a:srgbClr val="FFFF00"/>
                </a:highlight>
              </a:rPr>
              <a:t>一樣，刪除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3083350</a:t>
            </a: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1544100</a:t>
            </a:r>
            <a:endParaRPr kumimoji="1" lang="en-US" altLang="zh-TW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1069180_007</a:t>
            </a:r>
            <a:r>
              <a:rPr kumimoji="1" lang="zh-CN" altLang="en-US" sz="900" dirty="0">
                <a:highlight>
                  <a:srgbClr val="FFFF00"/>
                </a:highlight>
              </a:rPr>
              <a:t>在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  <a:r>
              <a:rPr kumimoji="1" lang="zh-CN" altLang="en-US" sz="900" dirty="0">
                <a:highlight>
                  <a:srgbClr val="FFFF00"/>
                </a:highlight>
              </a:rPr>
              <a:t>中是錯的同時</a:t>
            </a:r>
            <a:r>
              <a:rPr kumimoji="1" lang="en-US" altLang="zh-CN" sz="900" dirty="0">
                <a:highlight>
                  <a:srgbClr val="FFFF00"/>
                </a:highlight>
              </a:rPr>
              <a:t>1069180_014</a:t>
            </a:r>
            <a:r>
              <a:rPr kumimoji="1" lang="zh-CN" altLang="en-US" sz="900" dirty="0">
                <a:highlight>
                  <a:srgbClr val="FFFF00"/>
                </a:highlight>
              </a:rPr>
              <a:t>也是錯換一個新的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1175262_010</a:t>
            </a:r>
            <a:r>
              <a:rPr kumimoji="1" lang="zh-CN" altLang="en-US" sz="900" dirty="0">
                <a:highlight>
                  <a:srgbClr val="FFFF00"/>
                </a:highlight>
              </a:rPr>
              <a:t>是錯的刪除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2286416_007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3285193_020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test, 3285193_009,014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3432505_020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test, 3432505_023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4525233_020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test,4525233_012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0785842_020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test0785842_012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CN" sz="900" dirty="0"/>
              <a:t>2130844_007</a:t>
            </a:r>
            <a:r>
              <a:rPr kumimoji="1" lang="zh-CN" altLang="en-US" sz="900" dirty="0"/>
              <a:t>在</a:t>
            </a:r>
            <a:r>
              <a:rPr kumimoji="1" lang="en-US" altLang="zh-CN" sz="900" dirty="0"/>
              <a:t>test</a:t>
            </a:r>
            <a:r>
              <a:rPr kumimoji="1" lang="zh-CN" altLang="en-US" sz="900" dirty="0"/>
              <a:t>中是錯的，同時</a:t>
            </a:r>
            <a:r>
              <a:rPr kumimoji="1" lang="en-US" altLang="zh-CN" sz="900" dirty="0"/>
              <a:t>2130844_012</a:t>
            </a:r>
            <a:r>
              <a:rPr kumimoji="1" lang="zh-CN" altLang="en-US" sz="900" dirty="0"/>
              <a:t>也是錯的，都刪除換一個新的</a:t>
            </a:r>
            <a:r>
              <a:rPr kumimoji="1" lang="en-US" altLang="zh-CN" sz="900" dirty="0"/>
              <a:t>test</a:t>
            </a:r>
          </a:p>
          <a:p>
            <a:pPr lvl="1"/>
            <a:r>
              <a:rPr kumimoji="1" lang="en-US" altLang="zh-CN" sz="900" dirty="0"/>
              <a:t>5725655</a:t>
            </a:r>
            <a:r>
              <a:rPr kumimoji="1" lang="zh-CN" altLang="en-US" sz="900" dirty="0"/>
              <a:t>與</a:t>
            </a:r>
            <a:r>
              <a:rPr kumimoji="1" lang="en-US" altLang="zh-CN" sz="900" dirty="0"/>
              <a:t>5743918</a:t>
            </a:r>
            <a:r>
              <a:rPr kumimoji="1" lang="zh-CN" altLang="en-US" sz="900" dirty="0"/>
              <a:t>相同刪除</a:t>
            </a:r>
            <a:r>
              <a:rPr kumimoji="1" lang="en-US" altLang="zh-CN" sz="900" dirty="0"/>
              <a:t>5725655</a:t>
            </a:r>
          </a:p>
          <a:p>
            <a:pPr lvl="1"/>
            <a:endParaRPr kumimoji="1" lang="en-US" altLang="zh-TW" sz="11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</p:spTree>
    <p:extLst>
      <p:ext uri="{BB962C8B-B14F-4D97-AF65-F5344CB8AC3E}">
        <p14:creationId xmlns:p14="http://schemas.microsoft.com/office/powerpoint/2010/main" val="1487688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pPr lvl="1"/>
            <a:endParaRPr kumimoji="1" lang="en-US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A63AAE-026C-A64C-8A43-B344853E2F02}"/>
              </a:ext>
            </a:extLst>
          </p:cNvPr>
          <p:cNvSpPr/>
          <p:nvPr/>
        </p:nvSpPr>
        <p:spPr>
          <a:xfrm>
            <a:off x="4860032" y="6262475"/>
            <a:ext cx="33857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/>
              <a:t>https://</a:t>
            </a:r>
            <a:r>
              <a:rPr lang="en-US" altLang="zh-TW" sz="1200" dirty="0" err="1"/>
              <a:t>arxiv.org</a:t>
            </a:r>
            <a:r>
              <a:rPr lang="en-US" altLang="zh-TW" sz="1200" dirty="0"/>
              <a:t>/pdf/1711.10703.pdf</a:t>
            </a:r>
            <a:endParaRPr lang="zh-TW" altLang="en-US" sz="1200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026E56CB-3534-DF43-8617-AB77663A9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8143759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62976B80-9F5E-1349-8ED5-20ED9B6F106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4844237" y="4774143"/>
            <a:ext cx="130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標題 1">
            <a:extLst>
              <a:ext uri="{FF2B5EF4-FFF2-40B4-BE49-F238E27FC236}">
                <a16:creationId xmlns:a16="http://schemas.microsoft.com/office/drawing/2014/main" id="{F1BC1AB5-1FFE-CB42-82A8-9D2620D3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9CA78C20-03E6-CD46-9667-E7AFB0188B14}"/>
              </a:ext>
            </a:extLst>
          </p:cNvPr>
          <p:cNvSpPr/>
          <p:nvPr/>
        </p:nvSpPr>
        <p:spPr>
          <a:xfrm>
            <a:off x="-2635196" y="4495201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</a:t>
            </a:r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etection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3070554F-C4FE-6443-963D-47D346030A3C}"/>
              </a:ext>
            </a:extLst>
          </p:cNvPr>
          <p:cNvCxnSpPr>
            <a:cxnSpLocks/>
            <a:stCxn id="88" idx="3"/>
            <a:endCxn id="73" idx="1"/>
          </p:cNvCxnSpPr>
          <p:nvPr/>
        </p:nvCxnSpPr>
        <p:spPr>
          <a:xfrm flipV="1">
            <a:off x="1947303" y="4774143"/>
            <a:ext cx="2256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6F3C4AA-7480-4E43-97F1-B3845938412A}"/>
              </a:ext>
            </a:extLst>
          </p:cNvPr>
          <p:cNvSpPr txBox="1"/>
          <p:nvPr/>
        </p:nvSpPr>
        <p:spPr>
          <a:xfrm>
            <a:off x="1777181" y="5127410"/>
            <a:ext cx="1332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Aligned face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9C01EE0-FD56-E546-AE7A-3BB9D93822F3}"/>
              </a:ext>
            </a:extLst>
          </p:cNvPr>
          <p:cNvCxnSpPr>
            <a:cxnSpLocks/>
            <a:stCxn id="29" idx="3"/>
            <a:endCxn id="32" idx="1"/>
          </p:cNvCxnSpPr>
          <p:nvPr/>
        </p:nvCxnSpPr>
        <p:spPr>
          <a:xfrm flipV="1">
            <a:off x="-1267047" y="4771082"/>
            <a:ext cx="325316" cy="30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8" name="圓角矩形 87">
            <a:extLst>
              <a:ext uri="{FF2B5EF4-FFF2-40B4-BE49-F238E27FC236}">
                <a16:creationId xmlns:a16="http://schemas.microsoft.com/office/drawing/2014/main" id="{9B08BDC2-359B-A941-8A82-0EC40BCB53BF}"/>
              </a:ext>
            </a:extLst>
          </p:cNvPr>
          <p:cNvSpPr/>
          <p:nvPr/>
        </p:nvSpPr>
        <p:spPr>
          <a:xfrm>
            <a:off x="579154" y="4495201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Alignment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4" name="直線箭頭接點 93">
            <a:extLst>
              <a:ext uri="{FF2B5EF4-FFF2-40B4-BE49-F238E27FC236}">
                <a16:creationId xmlns:a16="http://schemas.microsoft.com/office/drawing/2014/main" id="{285250A0-9944-A047-A03E-48CA5F72B621}"/>
              </a:ext>
            </a:extLst>
          </p:cNvPr>
          <p:cNvCxnSpPr>
            <a:cxnSpLocks/>
            <a:stCxn id="32" idx="3"/>
            <a:endCxn id="88" idx="1"/>
          </p:cNvCxnSpPr>
          <p:nvPr/>
        </p:nvCxnSpPr>
        <p:spPr>
          <a:xfrm>
            <a:off x="282405" y="4771082"/>
            <a:ext cx="296749" cy="30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9" name="直線箭頭接點 108">
            <a:extLst>
              <a:ext uri="{FF2B5EF4-FFF2-40B4-BE49-F238E27FC236}">
                <a16:creationId xmlns:a16="http://schemas.microsoft.com/office/drawing/2014/main" id="{75802271-55C8-C746-8982-82A3398CC4AB}"/>
              </a:ext>
            </a:extLst>
          </p:cNvPr>
          <p:cNvCxnSpPr>
            <a:cxnSpLocks/>
            <a:stCxn id="95" idx="3"/>
            <a:endCxn id="101" idx="1"/>
          </p:cNvCxnSpPr>
          <p:nvPr/>
        </p:nvCxnSpPr>
        <p:spPr>
          <a:xfrm>
            <a:off x="4434552" y="4774143"/>
            <a:ext cx="2014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92FE30AD-13AC-6C48-BF57-4E458AF2DE92}"/>
              </a:ext>
            </a:extLst>
          </p:cNvPr>
          <p:cNvSpPr/>
          <p:nvPr/>
        </p:nvSpPr>
        <p:spPr>
          <a:xfrm>
            <a:off x="7301815" y="5637997"/>
            <a:ext cx="1446649" cy="3154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50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450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395000D-5AA6-4C45-ABFF-394C12FDEE7A}"/>
              </a:ext>
            </a:extLst>
          </p:cNvPr>
          <p:cNvGrpSpPr/>
          <p:nvPr/>
        </p:nvGrpSpPr>
        <p:grpSpPr>
          <a:xfrm>
            <a:off x="-941731" y="4296879"/>
            <a:ext cx="1224136" cy="948406"/>
            <a:chOff x="651161" y="3318585"/>
            <a:chExt cx="1224136" cy="948406"/>
          </a:xfrm>
        </p:grpSpPr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8210DDDC-0216-CB47-A104-2BE853C500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1161" y="3318585"/>
              <a:ext cx="1224136" cy="948406"/>
            </a:xfrm>
            <a:prstGeom prst="rect">
              <a:avLst/>
            </a:prstGeom>
          </p:spPr>
        </p:pic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D7EAC4FC-1B48-5348-A29C-75257088961D}"/>
                </a:ext>
              </a:extLst>
            </p:cNvPr>
            <p:cNvSpPr/>
            <p:nvPr/>
          </p:nvSpPr>
          <p:spPr>
            <a:xfrm>
              <a:off x="971600" y="3400855"/>
              <a:ext cx="432043" cy="505467"/>
            </a:xfrm>
            <a:prstGeom prst="rect">
              <a:avLst/>
            </a:prstGeom>
            <a:noFill/>
            <a:ln w="19050">
              <a:solidFill>
                <a:srgbClr val="00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00B050"/>
                </a:solidFill>
              </a:endParaRPr>
            </a:p>
          </p:txBody>
        </p:sp>
      </p:grp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D5366B69-C752-B343-BACA-EB6182BA87C4}"/>
              </a:ext>
            </a:extLst>
          </p:cNvPr>
          <p:cNvCxnSpPr>
            <a:cxnSpLocks/>
            <a:stCxn id="151" idx="3"/>
            <a:endCxn id="29" idx="1"/>
          </p:cNvCxnSpPr>
          <p:nvPr/>
        </p:nvCxnSpPr>
        <p:spPr>
          <a:xfrm>
            <a:off x="-2978426" y="4771082"/>
            <a:ext cx="343230" cy="30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3" name="圖片 72" descr="一張含有 個人, 男人, 領帶, 室內 的圖片&#10;&#10;自動產生的描述">
            <a:extLst>
              <a:ext uri="{FF2B5EF4-FFF2-40B4-BE49-F238E27FC236}">
                <a16:creationId xmlns:a16="http://schemas.microsoft.com/office/drawing/2014/main" id="{88B5339D-A7D4-A040-9ACF-16676CC43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2959" y="4426779"/>
            <a:ext cx="541120" cy="694728"/>
          </a:xfrm>
          <a:prstGeom prst="rect">
            <a:avLst/>
          </a:prstGeom>
        </p:spPr>
      </p:pic>
      <p:sp>
        <p:nvSpPr>
          <p:cNvPr id="95" name="圓角矩形 94">
            <a:extLst>
              <a:ext uri="{FF2B5EF4-FFF2-40B4-BE49-F238E27FC236}">
                <a16:creationId xmlns:a16="http://schemas.microsoft.com/office/drawing/2014/main" id="{3BC5B111-52F6-5442-993D-5929A1A12962}"/>
              </a:ext>
            </a:extLst>
          </p:cNvPr>
          <p:cNvSpPr/>
          <p:nvPr/>
        </p:nvSpPr>
        <p:spPr>
          <a:xfrm>
            <a:off x="2895132" y="4448338"/>
            <a:ext cx="1539420" cy="651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 E</a:t>
            </a:r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xtractor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2956F0B9-11FF-F74A-8373-F913C8E4CD73}"/>
              </a:ext>
            </a:extLst>
          </p:cNvPr>
          <p:cNvCxnSpPr>
            <a:cxnSpLocks/>
            <a:stCxn id="73" idx="3"/>
            <a:endCxn id="95" idx="1"/>
          </p:cNvCxnSpPr>
          <p:nvPr/>
        </p:nvCxnSpPr>
        <p:spPr>
          <a:xfrm>
            <a:off x="2714079" y="4774143"/>
            <a:ext cx="1810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01" name="表格 100">
            <a:extLst>
              <a:ext uri="{FF2B5EF4-FFF2-40B4-BE49-F238E27FC236}">
                <a16:creationId xmlns:a16="http://schemas.microsoft.com/office/drawing/2014/main" id="{A9F55595-682B-5048-911B-0107478AB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388115"/>
              </p:ext>
            </p:extLst>
          </p:nvPr>
        </p:nvGraphicFramePr>
        <p:xfrm>
          <a:off x="4635957" y="4195635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p:sp>
        <p:nvSpPr>
          <p:cNvPr id="128" name="菱形 127">
            <a:extLst>
              <a:ext uri="{FF2B5EF4-FFF2-40B4-BE49-F238E27FC236}">
                <a16:creationId xmlns:a16="http://schemas.microsoft.com/office/drawing/2014/main" id="{BBE822FE-2243-1D46-BD20-32070A596D67}"/>
              </a:ext>
            </a:extLst>
          </p:cNvPr>
          <p:cNvSpPr/>
          <p:nvPr/>
        </p:nvSpPr>
        <p:spPr>
          <a:xfrm>
            <a:off x="4986932" y="4124139"/>
            <a:ext cx="2208280" cy="129388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Measure</a:t>
            </a:r>
            <a:r>
              <a:rPr lang="en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similarity</a:t>
            </a:r>
            <a:endParaRPr lang="en-US" altLang="zh-TW" sz="1560" b="1" dirty="0"/>
          </a:p>
        </p:txBody>
      </p:sp>
      <p:cxnSp>
        <p:nvCxnSpPr>
          <p:cNvPr id="129" name="直線箭頭接點 128">
            <a:extLst>
              <a:ext uri="{FF2B5EF4-FFF2-40B4-BE49-F238E27FC236}">
                <a16:creationId xmlns:a16="http://schemas.microsoft.com/office/drawing/2014/main" id="{07E36FF1-59F6-F440-8BB7-CCD5D63D1F61}"/>
              </a:ext>
            </a:extLst>
          </p:cNvPr>
          <p:cNvCxnSpPr>
            <a:cxnSpLocks/>
            <a:stCxn id="128" idx="2"/>
            <a:endCxn id="133" idx="0"/>
          </p:cNvCxnSpPr>
          <p:nvPr/>
        </p:nvCxnSpPr>
        <p:spPr>
          <a:xfrm>
            <a:off x="6091072" y="5418025"/>
            <a:ext cx="0" cy="10213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86BEA5D-184B-2645-9285-978B3771A2B5}"/>
              </a:ext>
            </a:extLst>
          </p:cNvPr>
          <p:cNvSpPr txBox="1"/>
          <p:nvPr/>
        </p:nvSpPr>
        <p:spPr>
          <a:xfrm>
            <a:off x="5608407" y="6439341"/>
            <a:ext cx="96532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kumimoji="1"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ntruder</a:t>
            </a:r>
            <a:endParaRPr kumimoji="1" lang="zh-TW" altLang="en-US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67F4F862-7F1B-8B46-A0A6-BFF9A6C5F0F6}"/>
              </a:ext>
            </a:extLst>
          </p:cNvPr>
          <p:cNvSpPr txBox="1"/>
          <p:nvPr/>
        </p:nvSpPr>
        <p:spPr>
          <a:xfrm>
            <a:off x="5582759" y="5667073"/>
            <a:ext cx="101662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Below the</a:t>
            </a:r>
          </a:p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threshold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8" name="圓角矩形 137">
            <a:extLst>
              <a:ext uri="{FF2B5EF4-FFF2-40B4-BE49-F238E27FC236}">
                <a16:creationId xmlns:a16="http://schemas.microsoft.com/office/drawing/2014/main" id="{4FD34F72-014A-1E4B-A5C8-743D15FE6C7A}"/>
              </a:ext>
            </a:extLst>
          </p:cNvPr>
          <p:cNvSpPr/>
          <p:nvPr/>
        </p:nvSpPr>
        <p:spPr>
          <a:xfrm>
            <a:off x="4995664" y="3703545"/>
            <a:ext cx="2230781" cy="3074350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836BD0D1-8453-D445-AC47-04BB68B32DAB}"/>
              </a:ext>
            </a:extLst>
          </p:cNvPr>
          <p:cNvSpPr txBox="1"/>
          <p:nvPr/>
        </p:nvSpPr>
        <p:spPr>
          <a:xfrm>
            <a:off x="5381767" y="3186622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verification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157E6874-1B49-3845-9969-BB2853A99405}"/>
              </a:ext>
            </a:extLst>
          </p:cNvPr>
          <p:cNvSpPr txBox="1"/>
          <p:nvPr/>
        </p:nvSpPr>
        <p:spPr>
          <a:xfrm>
            <a:off x="3985326" y="5346336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representations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5" name="肘形接點 144">
            <a:extLst>
              <a:ext uri="{FF2B5EF4-FFF2-40B4-BE49-F238E27FC236}">
                <a16:creationId xmlns:a16="http://schemas.microsoft.com/office/drawing/2014/main" id="{E7D136D9-EFAE-F545-97DF-9BC0AE1216A1}"/>
              </a:ext>
            </a:extLst>
          </p:cNvPr>
          <p:cNvCxnSpPr>
            <a:cxnSpLocks/>
            <a:stCxn id="128" idx="3"/>
            <a:endCxn id="113" idx="0"/>
          </p:cNvCxnSpPr>
          <p:nvPr/>
        </p:nvCxnSpPr>
        <p:spPr>
          <a:xfrm>
            <a:off x="7195212" y="4771082"/>
            <a:ext cx="829928" cy="86691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圓角矩形 147">
            <a:extLst>
              <a:ext uri="{FF2B5EF4-FFF2-40B4-BE49-F238E27FC236}">
                <a16:creationId xmlns:a16="http://schemas.microsoft.com/office/drawing/2014/main" id="{C70ED017-6D09-5849-8E8A-57F917F43796}"/>
              </a:ext>
            </a:extLst>
          </p:cNvPr>
          <p:cNvSpPr/>
          <p:nvPr/>
        </p:nvSpPr>
        <p:spPr>
          <a:xfrm>
            <a:off x="7333048" y="4365104"/>
            <a:ext cx="1374641" cy="1637443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70DB695D-5A40-6E41-B3DC-5CE3F2122187}"/>
              </a:ext>
            </a:extLst>
          </p:cNvPr>
          <p:cNvSpPr txBox="1"/>
          <p:nvPr/>
        </p:nvSpPr>
        <p:spPr>
          <a:xfrm>
            <a:off x="7333048" y="3836395"/>
            <a:ext cx="1374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identification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51" name="圖片 150">
            <a:extLst>
              <a:ext uri="{FF2B5EF4-FFF2-40B4-BE49-F238E27FC236}">
                <a16:creationId xmlns:a16="http://schemas.microsoft.com/office/drawing/2014/main" id="{5F3E70B8-14C3-AC44-A54A-211AE53640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202562" y="4296879"/>
            <a:ext cx="1224136" cy="948406"/>
          </a:xfrm>
          <a:prstGeom prst="rect">
            <a:avLst/>
          </a:prstGeom>
        </p:spPr>
      </p:pic>
      <p:sp>
        <p:nvSpPr>
          <p:cNvPr id="34" name="圓角矩形 33">
            <a:extLst>
              <a:ext uri="{FF2B5EF4-FFF2-40B4-BE49-F238E27FC236}">
                <a16:creationId xmlns:a16="http://schemas.microsoft.com/office/drawing/2014/main" id="{931CF6DA-F9AC-DD41-805A-0113F6FE0428}"/>
              </a:ext>
            </a:extLst>
          </p:cNvPr>
          <p:cNvSpPr/>
          <p:nvPr/>
        </p:nvSpPr>
        <p:spPr>
          <a:xfrm>
            <a:off x="7392792" y="4925595"/>
            <a:ext cx="1263031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Re-ranking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C98DE9-5D00-D646-A582-B12AB8D14D87}"/>
              </a:ext>
            </a:extLst>
          </p:cNvPr>
          <p:cNvSpPr/>
          <p:nvPr/>
        </p:nvSpPr>
        <p:spPr>
          <a:xfrm>
            <a:off x="-5869160" y="4495201"/>
            <a:ext cx="288032" cy="786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D6B57B8-DEFE-CC42-BE50-7EDB3CE20261}"/>
              </a:ext>
            </a:extLst>
          </p:cNvPr>
          <p:cNvSpPr/>
          <p:nvPr/>
        </p:nvSpPr>
        <p:spPr>
          <a:xfrm>
            <a:off x="11876356" y="4894936"/>
            <a:ext cx="288032" cy="786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3FD74B38-FFDD-244D-96E0-C0F34930AF5E}"/>
              </a:ext>
            </a:extLst>
          </p:cNvPr>
          <p:cNvSpPr txBox="1"/>
          <p:nvPr/>
        </p:nvSpPr>
        <p:spPr>
          <a:xfrm>
            <a:off x="-4202562" y="5264136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image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59178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62976B80-9F5E-1349-8ED5-20ED9B6F106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4844237" y="4774143"/>
            <a:ext cx="130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標題 1">
            <a:extLst>
              <a:ext uri="{FF2B5EF4-FFF2-40B4-BE49-F238E27FC236}">
                <a16:creationId xmlns:a16="http://schemas.microsoft.com/office/drawing/2014/main" id="{F1BC1AB5-1FFE-CB42-82A8-9D2620D3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  <p:sp>
        <p:nvSpPr>
          <p:cNvPr id="28" name="內容版面配置區 2">
            <a:extLst>
              <a:ext uri="{FF2B5EF4-FFF2-40B4-BE49-F238E27FC236}">
                <a16:creationId xmlns:a16="http://schemas.microsoft.com/office/drawing/2014/main" id="{C3E16597-53A0-524B-BBE2-8742336A8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47702"/>
          </a:xfrm>
        </p:spPr>
        <p:txBody>
          <a:bodyPr/>
          <a:lstStyle/>
          <a:p>
            <a:r>
              <a:rPr kumimoji="1" lang="en-US" altLang="zh-TW" dirty="0"/>
              <a:t>System flowchart</a:t>
            </a:r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E51808F-9C0D-0D44-9B07-802EA6ADB88A}"/>
              </a:ext>
            </a:extLst>
          </p:cNvPr>
          <p:cNvSpPr txBox="1"/>
          <p:nvPr/>
        </p:nvSpPr>
        <p:spPr>
          <a:xfrm>
            <a:off x="1877210" y="1757792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image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9CA78C20-03E6-CD46-9667-E7AFB0188B14}"/>
              </a:ext>
            </a:extLst>
          </p:cNvPr>
          <p:cNvSpPr/>
          <p:nvPr/>
        </p:nvSpPr>
        <p:spPr>
          <a:xfrm>
            <a:off x="579152" y="2577689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</a:t>
            </a:r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etection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3070554F-C4FE-6443-963D-47D346030A3C}"/>
              </a:ext>
            </a:extLst>
          </p:cNvPr>
          <p:cNvCxnSpPr>
            <a:cxnSpLocks/>
            <a:stCxn id="88" idx="3"/>
            <a:endCxn id="73" idx="1"/>
          </p:cNvCxnSpPr>
          <p:nvPr/>
        </p:nvCxnSpPr>
        <p:spPr>
          <a:xfrm flipV="1">
            <a:off x="1947303" y="4774143"/>
            <a:ext cx="2256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6F3C4AA-7480-4E43-97F1-B3845938412A}"/>
              </a:ext>
            </a:extLst>
          </p:cNvPr>
          <p:cNvSpPr txBox="1"/>
          <p:nvPr/>
        </p:nvSpPr>
        <p:spPr>
          <a:xfrm>
            <a:off x="1777181" y="5281299"/>
            <a:ext cx="1332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Aligned face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9C01EE0-FD56-E546-AE7A-3BB9D93822F3}"/>
              </a:ext>
            </a:extLst>
          </p:cNvPr>
          <p:cNvCxnSpPr>
            <a:cxnSpLocks/>
            <a:stCxn id="29" idx="2"/>
            <a:endCxn id="32" idx="0"/>
          </p:cNvCxnSpPr>
          <p:nvPr/>
        </p:nvCxnSpPr>
        <p:spPr>
          <a:xfrm>
            <a:off x="1263227" y="3135577"/>
            <a:ext cx="2" cy="1830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8" name="圓角矩形 87">
            <a:extLst>
              <a:ext uri="{FF2B5EF4-FFF2-40B4-BE49-F238E27FC236}">
                <a16:creationId xmlns:a16="http://schemas.microsoft.com/office/drawing/2014/main" id="{9B08BDC2-359B-A941-8A82-0EC40BCB53BF}"/>
              </a:ext>
            </a:extLst>
          </p:cNvPr>
          <p:cNvSpPr/>
          <p:nvPr/>
        </p:nvSpPr>
        <p:spPr>
          <a:xfrm>
            <a:off x="579154" y="4495201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Alignment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4" name="直線箭頭接點 93">
            <a:extLst>
              <a:ext uri="{FF2B5EF4-FFF2-40B4-BE49-F238E27FC236}">
                <a16:creationId xmlns:a16="http://schemas.microsoft.com/office/drawing/2014/main" id="{285250A0-9944-A047-A03E-48CA5F72B621}"/>
              </a:ext>
            </a:extLst>
          </p:cNvPr>
          <p:cNvCxnSpPr>
            <a:cxnSpLocks/>
          </p:cNvCxnSpPr>
          <p:nvPr/>
        </p:nvCxnSpPr>
        <p:spPr>
          <a:xfrm>
            <a:off x="1266903" y="4277441"/>
            <a:ext cx="0" cy="2073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9" name="直線箭頭接點 108">
            <a:extLst>
              <a:ext uri="{FF2B5EF4-FFF2-40B4-BE49-F238E27FC236}">
                <a16:creationId xmlns:a16="http://schemas.microsoft.com/office/drawing/2014/main" id="{75802271-55C8-C746-8982-82A3398CC4AB}"/>
              </a:ext>
            </a:extLst>
          </p:cNvPr>
          <p:cNvCxnSpPr>
            <a:cxnSpLocks/>
            <a:stCxn id="95" idx="3"/>
            <a:endCxn id="101" idx="1"/>
          </p:cNvCxnSpPr>
          <p:nvPr/>
        </p:nvCxnSpPr>
        <p:spPr>
          <a:xfrm>
            <a:off x="4434552" y="4774143"/>
            <a:ext cx="2014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92FE30AD-13AC-6C48-BF57-4E458AF2DE92}"/>
              </a:ext>
            </a:extLst>
          </p:cNvPr>
          <p:cNvSpPr/>
          <p:nvPr/>
        </p:nvSpPr>
        <p:spPr>
          <a:xfrm>
            <a:off x="7301815" y="5637997"/>
            <a:ext cx="14466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400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8210DDDC-0216-CB47-A104-2BE853C500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161" y="3318585"/>
            <a:ext cx="1224136" cy="948406"/>
          </a:xfrm>
          <a:prstGeom prst="rect">
            <a:avLst/>
          </a:prstGeom>
        </p:spPr>
      </p:pic>
      <p:sp>
        <p:nvSpPr>
          <p:cNvPr id="76" name="矩形 75">
            <a:extLst>
              <a:ext uri="{FF2B5EF4-FFF2-40B4-BE49-F238E27FC236}">
                <a16:creationId xmlns:a16="http://schemas.microsoft.com/office/drawing/2014/main" id="{D7EAC4FC-1B48-5348-A29C-75257088961D}"/>
              </a:ext>
            </a:extLst>
          </p:cNvPr>
          <p:cNvSpPr/>
          <p:nvPr/>
        </p:nvSpPr>
        <p:spPr>
          <a:xfrm>
            <a:off x="971600" y="3400855"/>
            <a:ext cx="432043" cy="505467"/>
          </a:xfrm>
          <a:prstGeom prst="rect">
            <a:avLst/>
          </a:prstGeom>
          <a:noFill/>
          <a:ln w="19050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B050"/>
              </a:solidFill>
            </a:endParaRPr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D5366B69-C752-B343-BACA-EB6182BA87C4}"/>
              </a:ext>
            </a:extLst>
          </p:cNvPr>
          <p:cNvCxnSpPr>
            <a:cxnSpLocks/>
          </p:cNvCxnSpPr>
          <p:nvPr/>
        </p:nvCxnSpPr>
        <p:spPr>
          <a:xfrm>
            <a:off x="1263229" y="2302404"/>
            <a:ext cx="1" cy="2648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3" name="圖片 72" descr="一張含有 個人, 男人, 領帶, 室內 的圖片&#10;&#10;自動產生的描述">
            <a:extLst>
              <a:ext uri="{FF2B5EF4-FFF2-40B4-BE49-F238E27FC236}">
                <a16:creationId xmlns:a16="http://schemas.microsoft.com/office/drawing/2014/main" id="{88B5339D-A7D4-A040-9ACF-16676CC43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2959" y="4426779"/>
            <a:ext cx="541120" cy="694728"/>
          </a:xfrm>
          <a:prstGeom prst="rect">
            <a:avLst/>
          </a:prstGeom>
        </p:spPr>
      </p:pic>
      <p:sp>
        <p:nvSpPr>
          <p:cNvPr id="95" name="圓角矩形 94">
            <a:extLst>
              <a:ext uri="{FF2B5EF4-FFF2-40B4-BE49-F238E27FC236}">
                <a16:creationId xmlns:a16="http://schemas.microsoft.com/office/drawing/2014/main" id="{3BC5B111-52F6-5442-993D-5929A1A12962}"/>
              </a:ext>
            </a:extLst>
          </p:cNvPr>
          <p:cNvSpPr/>
          <p:nvPr/>
        </p:nvSpPr>
        <p:spPr>
          <a:xfrm>
            <a:off x="2895132" y="4448338"/>
            <a:ext cx="1539420" cy="651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 E</a:t>
            </a:r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xtractor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2956F0B9-11FF-F74A-8373-F913C8E4CD73}"/>
              </a:ext>
            </a:extLst>
          </p:cNvPr>
          <p:cNvCxnSpPr>
            <a:cxnSpLocks/>
            <a:stCxn id="73" idx="3"/>
            <a:endCxn id="95" idx="1"/>
          </p:cNvCxnSpPr>
          <p:nvPr/>
        </p:nvCxnSpPr>
        <p:spPr>
          <a:xfrm>
            <a:off x="2714079" y="4774143"/>
            <a:ext cx="1810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01" name="表格 100">
            <a:extLst>
              <a:ext uri="{FF2B5EF4-FFF2-40B4-BE49-F238E27FC236}">
                <a16:creationId xmlns:a16="http://schemas.microsoft.com/office/drawing/2014/main" id="{A9F55595-682B-5048-911B-0107478AB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201031"/>
              </p:ext>
            </p:extLst>
          </p:nvPr>
        </p:nvGraphicFramePr>
        <p:xfrm>
          <a:off x="4635957" y="4195635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p:sp>
        <p:nvSpPr>
          <p:cNvPr id="128" name="菱形 127">
            <a:extLst>
              <a:ext uri="{FF2B5EF4-FFF2-40B4-BE49-F238E27FC236}">
                <a16:creationId xmlns:a16="http://schemas.microsoft.com/office/drawing/2014/main" id="{BBE822FE-2243-1D46-BD20-32070A596D67}"/>
              </a:ext>
            </a:extLst>
          </p:cNvPr>
          <p:cNvSpPr/>
          <p:nvPr/>
        </p:nvSpPr>
        <p:spPr>
          <a:xfrm>
            <a:off x="4986932" y="4124139"/>
            <a:ext cx="2208280" cy="129388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Measure</a:t>
            </a:r>
            <a:r>
              <a:rPr lang="en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similarity</a:t>
            </a:r>
            <a:endParaRPr lang="en-US" altLang="zh-TW" b="1" dirty="0"/>
          </a:p>
        </p:txBody>
      </p:sp>
      <p:cxnSp>
        <p:nvCxnSpPr>
          <p:cNvPr id="129" name="直線箭頭接點 128">
            <a:extLst>
              <a:ext uri="{FF2B5EF4-FFF2-40B4-BE49-F238E27FC236}">
                <a16:creationId xmlns:a16="http://schemas.microsoft.com/office/drawing/2014/main" id="{07E36FF1-59F6-F440-8BB7-CCD5D63D1F61}"/>
              </a:ext>
            </a:extLst>
          </p:cNvPr>
          <p:cNvCxnSpPr>
            <a:cxnSpLocks/>
            <a:stCxn id="128" idx="2"/>
            <a:endCxn id="133" idx="0"/>
          </p:cNvCxnSpPr>
          <p:nvPr/>
        </p:nvCxnSpPr>
        <p:spPr>
          <a:xfrm>
            <a:off x="6091072" y="5418025"/>
            <a:ext cx="0" cy="10213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86BEA5D-184B-2645-9285-978B3771A2B5}"/>
              </a:ext>
            </a:extLst>
          </p:cNvPr>
          <p:cNvSpPr txBox="1"/>
          <p:nvPr/>
        </p:nvSpPr>
        <p:spPr>
          <a:xfrm>
            <a:off x="5608407" y="6439341"/>
            <a:ext cx="96532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kumimoji="1"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ntruder</a:t>
            </a:r>
            <a:endParaRPr kumimoji="1" lang="zh-TW" altLang="en-US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67F4F862-7F1B-8B46-A0A6-BFF9A6C5F0F6}"/>
              </a:ext>
            </a:extLst>
          </p:cNvPr>
          <p:cNvSpPr txBox="1"/>
          <p:nvPr/>
        </p:nvSpPr>
        <p:spPr>
          <a:xfrm>
            <a:off x="5582759" y="5667073"/>
            <a:ext cx="101662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Below the</a:t>
            </a:r>
          </a:p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threshold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8" name="圓角矩形 137">
            <a:extLst>
              <a:ext uri="{FF2B5EF4-FFF2-40B4-BE49-F238E27FC236}">
                <a16:creationId xmlns:a16="http://schemas.microsoft.com/office/drawing/2014/main" id="{4FD34F72-014A-1E4B-A5C8-743D15FE6C7A}"/>
              </a:ext>
            </a:extLst>
          </p:cNvPr>
          <p:cNvSpPr/>
          <p:nvPr/>
        </p:nvSpPr>
        <p:spPr>
          <a:xfrm>
            <a:off x="4995664" y="3703545"/>
            <a:ext cx="2230781" cy="3074350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836BD0D1-8453-D445-AC47-04BB68B32DAB}"/>
              </a:ext>
            </a:extLst>
          </p:cNvPr>
          <p:cNvSpPr txBox="1"/>
          <p:nvPr/>
        </p:nvSpPr>
        <p:spPr>
          <a:xfrm>
            <a:off x="5381767" y="3186622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verification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157E6874-1B49-3845-9969-BB2853A99405}"/>
              </a:ext>
            </a:extLst>
          </p:cNvPr>
          <p:cNvSpPr txBox="1"/>
          <p:nvPr/>
        </p:nvSpPr>
        <p:spPr>
          <a:xfrm>
            <a:off x="3985326" y="5346336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representations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5" name="肘形接點 144">
            <a:extLst>
              <a:ext uri="{FF2B5EF4-FFF2-40B4-BE49-F238E27FC236}">
                <a16:creationId xmlns:a16="http://schemas.microsoft.com/office/drawing/2014/main" id="{E7D136D9-EFAE-F545-97DF-9BC0AE1216A1}"/>
              </a:ext>
            </a:extLst>
          </p:cNvPr>
          <p:cNvCxnSpPr>
            <a:cxnSpLocks/>
            <a:stCxn id="128" idx="3"/>
            <a:endCxn id="113" idx="0"/>
          </p:cNvCxnSpPr>
          <p:nvPr/>
        </p:nvCxnSpPr>
        <p:spPr>
          <a:xfrm>
            <a:off x="7195212" y="4771082"/>
            <a:ext cx="829928" cy="86691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圓角矩形 147">
            <a:extLst>
              <a:ext uri="{FF2B5EF4-FFF2-40B4-BE49-F238E27FC236}">
                <a16:creationId xmlns:a16="http://schemas.microsoft.com/office/drawing/2014/main" id="{C70ED017-6D09-5849-8E8A-57F917F43796}"/>
              </a:ext>
            </a:extLst>
          </p:cNvPr>
          <p:cNvSpPr/>
          <p:nvPr/>
        </p:nvSpPr>
        <p:spPr>
          <a:xfrm>
            <a:off x="7333048" y="4365104"/>
            <a:ext cx="1374641" cy="1637443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70DB695D-5A40-6E41-B3DC-5CE3F2122187}"/>
              </a:ext>
            </a:extLst>
          </p:cNvPr>
          <p:cNvSpPr txBox="1"/>
          <p:nvPr/>
        </p:nvSpPr>
        <p:spPr>
          <a:xfrm>
            <a:off x="7333048" y="3836395"/>
            <a:ext cx="1374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identification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51" name="圖片 150">
            <a:extLst>
              <a:ext uri="{FF2B5EF4-FFF2-40B4-BE49-F238E27FC236}">
                <a16:creationId xmlns:a16="http://schemas.microsoft.com/office/drawing/2014/main" id="{5F3E70B8-14C3-AC44-A54A-211AE53640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158" y="1459391"/>
            <a:ext cx="1224136" cy="948406"/>
          </a:xfrm>
          <a:prstGeom prst="rect">
            <a:avLst/>
          </a:prstGeom>
        </p:spPr>
      </p:pic>
      <p:sp>
        <p:nvSpPr>
          <p:cNvPr id="34" name="圓角矩形 33">
            <a:extLst>
              <a:ext uri="{FF2B5EF4-FFF2-40B4-BE49-F238E27FC236}">
                <a16:creationId xmlns:a16="http://schemas.microsoft.com/office/drawing/2014/main" id="{931CF6DA-F9AC-DD41-805A-0113F6FE0428}"/>
              </a:ext>
            </a:extLst>
          </p:cNvPr>
          <p:cNvSpPr/>
          <p:nvPr/>
        </p:nvSpPr>
        <p:spPr>
          <a:xfrm>
            <a:off x="7392792" y="4925595"/>
            <a:ext cx="1263031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Re-ranking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5444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5575EF-CCE1-794F-8FDC-BC91E1FFF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lang="en" altLang="zh-TW" dirty="0">
                <a:hlinkClick r:id="rId3"/>
              </a:rPr>
              <a:t>Faceboxes: A CPU real-time face detector with high accuracy</a:t>
            </a:r>
            <a:endParaRPr lang="zh-TW" altLang="en-US" dirty="0"/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2E52029-4ADD-9645-BC65-86D6DD34A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2169873"/>
            <a:ext cx="6699901" cy="425923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10D72EE-0540-DD46-BCA7-08E062784072}"/>
              </a:ext>
            </a:extLst>
          </p:cNvPr>
          <p:cNvSpPr/>
          <p:nvPr/>
        </p:nvSpPr>
        <p:spPr>
          <a:xfrm>
            <a:off x="5553733" y="6429106"/>
            <a:ext cx="2332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TW" altLang="en-US" sz="1200" dirty="0"/>
              <a:t>https://arxiv.org/pdf/1708.05234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3120DEC1-454C-4149-9A5F-5EC68AE4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Detection (1/2)</a:t>
            </a:r>
          </a:p>
        </p:txBody>
      </p:sp>
    </p:spTree>
    <p:extLst>
      <p:ext uri="{BB962C8B-B14F-4D97-AF65-F5344CB8AC3E}">
        <p14:creationId xmlns:p14="http://schemas.microsoft.com/office/powerpoint/2010/main" val="2813540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kumimoji="1" lang="en-US" altLang="zh-TW" dirty="0"/>
              <a:t>MTCNN: </a:t>
            </a:r>
            <a:r>
              <a:rPr kumimoji="1" lang="en" altLang="zh-TW" dirty="0"/>
              <a:t>Joint Face Detection and Alignment using Multi-task Cascaded Convolutional Networks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45FDC1-BFB7-0F4E-A363-13B80ED25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2199195"/>
            <a:ext cx="3898337" cy="44879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6084168" y="6428102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https://arxiv.org/abs/1604.02878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Detection (2/2)</a:t>
            </a:r>
          </a:p>
        </p:txBody>
      </p:sp>
    </p:spTree>
    <p:extLst>
      <p:ext uri="{BB962C8B-B14F-4D97-AF65-F5344CB8AC3E}">
        <p14:creationId xmlns:p14="http://schemas.microsoft.com/office/powerpoint/2010/main" val="1076577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8478269A-F32C-8549-AFBC-597C7534F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Alignment</a:t>
            </a:r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0550B960-B17D-FB4A-8B36-264A5E9F3C9C}"/>
              </a:ext>
            </a:extLst>
          </p:cNvPr>
          <p:cNvGrpSpPr>
            <a:grpSpLocks noChangeAspect="1"/>
          </p:cNvGrpSpPr>
          <p:nvPr/>
        </p:nvGrpSpPr>
        <p:grpSpPr>
          <a:xfrm>
            <a:off x="300616" y="3429000"/>
            <a:ext cx="8280920" cy="2125427"/>
            <a:chOff x="232088" y="1628796"/>
            <a:chExt cx="10660975" cy="2736305"/>
          </a:xfrm>
        </p:grpSpPr>
        <p:pic>
          <p:nvPicPr>
            <p:cNvPr id="41" name="圖片 40" descr="一張含有 個人, 男人, 套裝, 服飾 的圖片&#10;&#10;自動產生的描述">
              <a:extLst>
                <a:ext uri="{FF2B5EF4-FFF2-40B4-BE49-F238E27FC236}">
                  <a16:creationId xmlns:a16="http://schemas.microsoft.com/office/drawing/2014/main" id="{A7944B7C-BCAA-F24E-8543-051180080B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26" t="20000" r="51575" b="34400"/>
            <a:stretch/>
          </p:blipFill>
          <p:spPr>
            <a:xfrm>
              <a:off x="232088" y="1628796"/>
              <a:ext cx="2304256" cy="2736303"/>
            </a:xfrm>
            <a:prstGeom prst="rect">
              <a:avLst/>
            </a:prstGeom>
          </p:spPr>
        </p:pic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20A34F84-86D7-1748-BFA5-4A330584D6C6}"/>
                </a:ext>
              </a:extLst>
            </p:cNvPr>
            <p:cNvGrpSpPr/>
            <p:nvPr/>
          </p:nvGrpSpPr>
          <p:grpSpPr>
            <a:xfrm>
              <a:off x="2536344" y="1628797"/>
              <a:ext cx="8356719" cy="2736304"/>
              <a:chOff x="2536344" y="1628797"/>
              <a:chExt cx="8356719" cy="2736304"/>
            </a:xfrm>
          </p:grpSpPr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35668C2E-8B8B-9F41-8133-4947A5B11B28}"/>
                  </a:ext>
                </a:extLst>
              </p:cNvPr>
              <p:cNvGrpSpPr/>
              <p:nvPr/>
            </p:nvGrpSpPr>
            <p:grpSpPr>
              <a:xfrm>
                <a:off x="2536344" y="1628797"/>
                <a:ext cx="6140113" cy="2736304"/>
                <a:chOff x="2536344" y="1628797"/>
                <a:chExt cx="6140113" cy="2736304"/>
              </a:xfrm>
            </p:grpSpPr>
            <p:cxnSp>
              <p:nvCxnSpPr>
                <p:cNvPr id="22" name="直線箭頭接點 21">
                  <a:extLst>
                    <a:ext uri="{FF2B5EF4-FFF2-40B4-BE49-F238E27FC236}">
                      <a16:creationId xmlns:a16="http://schemas.microsoft.com/office/drawing/2014/main" id="{CC0F5E98-1117-1A4D-950F-6565B95482CB}"/>
                    </a:ext>
                  </a:extLst>
                </p:cNvPr>
                <p:cNvCxnSpPr>
                  <a:cxnSpLocks/>
                  <a:stCxn id="41" idx="3"/>
                </p:cNvCxnSpPr>
                <p:nvPr/>
              </p:nvCxnSpPr>
              <p:spPr>
                <a:xfrm>
                  <a:off x="2536344" y="2996948"/>
                  <a:ext cx="511899" cy="2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箭頭接點 22">
                  <a:extLst>
                    <a:ext uri="{FF2B5EF4-FFF2-40B4-BE49-F238E27FC236}">
                      <a16:creationId xmlns:a16="http://schemas.microsoft.com/office/drawing/2014/main" id="{A9D68064-FDEF-C543-9CD8-4F2D39D127BA}"/>
                    </a:ext>
                  </a:extLst>
                </p:cNvPr>
                <p:cNvCxnSpPr>
                  <a:cxnSpLocks/>
                  <a:stCxn id="32" idx="3"/>
                  <a:endCxn id="33" idx="1"/>
                </p:cNvCxnSpPr>
                <p:nvPr/>
              </p:nvCxnSpPr>
              <p:spPr>
                <a:xfrm flipV="1">
                  <a:off x="5353370" y="2996949"/>
                  <a:ext cx="509851" cy="1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線箭頭接點 25">
                  <a:extLst>
                    <a:ext uri="{FF2B5EF4-FFF2-40B4-BE49-F238E27FC236}">
                      <a16:creationId xmlns:a16="http://schemas.microsoft.com/office/drawing/2014/main" id="{FA8D62EC-C027-7045-BAF9-E67D4CF301CE}"/>
                    </a:ext>
                  </a:extLst>
                </p:cNvPr>
                <p:cNvCxnSpPr>
                  <a:cxnSpLocks/>
                  <a:stCxn id="33" idx="3"/>
                </p:cNvCxnSpPr>
                <p:nvPr/>
              </p:nvCxnSpPr>
              <p:spPr>
                <a:xfrm>
                  <a:off x="8167477" y="2996949"/>
                  <a:ext cx="508980" cy="0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2" name="圖片 31" descr="一張含有 個人, 套裝, 男人, 服飾 的圖片&#10;&#10;自動產生的描述">
                  <a:extLst>
                    <a:ext uri="{FF2B5EF4-FFF2-40B4-BE49-F238E27FC236}">
                      <a16:creationId xmlns:a16="http://schemas.microsoft.com/office/drawing/2014/main" id="{0344C33C-0CF7-7640-A9A8-B726CA4B47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160" t="19901" r="51640" b="34499"/>
                <a:stretch/>
              </p:blipFill>
              <p:spPr>
                <a:xfrm>
                  <a:off x="3049114" y="1628798"/>
                  <a:ext cx="2304256" cy="2736303"/>
                </a:xfrm>
                <a:prstGeom prst="rect">
                  <a:avLst/>
                </a:prstGeom>
              </p:spPr>
            </p:pic>
            <p:pic>
              <p:nvPicPr>
                <p:cNvPr id="33" name="圖片 32" descr="一張含有 個人, 套裝, 男人, 服飾 的圖片&#10;&#10;自動產生的描述">
                  <a:extLst>
                    <a:ext uri="{FF2B5EF4-FFF2-40B4-BE49-F238E27FC236}">
                      <a16:creationId xmlns:a16="http://schemas.microsoft.com/office/drawing/2014/main" id="{A2AC70F8-6057-B04F-85B2-C962BDB256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226" t="20000" r="51575" b="34400"/>
                <a:stretch/>
              </p:blipFill>
              <p:spPr>
                <a:xfrm>
                  <a:off x="5863221" y="1628797"/>
                  <a:ext cx="2304256" cy="2736303"/>
                </a:xfrm>
                <a:prstGeom prst="rect">
                  <a:avLst/>
                </a:prstGeom>
              </p:spPr>
            </p:pic>
          </p:grpSp>
          <p:pic>
            <p:nvPicPr>
              <p:cNvPr id="42" name="圖片 41" descr="一張含有 個人, 男人, 領帶, 室內 的圖片&#10;&#10;自動產生的描述">
                <a:extLst>
                  <a:ext uri="{FF2B5EF4-FFF2-40B4-BE49-F238E27FC236}">
                    <a16:creationId xmlns:a16="http://schemas.microsoft.com/office/drawing/2014/main" id="{21139CD0-2070-3B42-A6AE-38EE2F12FC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8993"/>
              <a:stretch/>
            </p:blipFill>
            <p:spPr>
              <a:xfrm>
                <a:off x="8676457" y="1628797"/>
                <a:ext cx="2216606" cy="2736302"/>
              </a:xfrm>
              <a:prstGeom prst="rect">
                <a:avLst/>
              </a:prstGeom>
            </p:spPr>
          </p:pic>
        </p:grpSp>
      </p:grp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033C7F33-E0D5-A54E-B6B4-2BCB4AD23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943859"/>
          </a:xfrm>
        </p:spPr>
        <p:txBody>
          <a:bodyPr/>
          <a:lstStyle/>
          <a:p>
            <a:r>
              <a:rPr kumimoji="1" lang="en-US" altLang="zh-TW" dirty="0"/>
              <a:t>Dlib</a:t>
            </a:r>
          </a:p>
          <a:p>
            <a:pPr lvl="1"/>
            <a:r>
              <a:rPr lang="en-US" altLang="zh-TW" dirty="0">
                <a:hlinkClick r:id="rId7"/>
              </a:rPr>
              <a:t>V Kazemi, “</a:t>
            </a:r>
            <a:r>
              <a:rPr kumimoji="1" lang="en-US" altLang="zh-TW" dirty="0">
                <a:hlinkClick r:id="rId7"/>
              </a:rPr>
              <a:t>One millisecond face alignment with an ensemble of regression trees.”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2D alignment to get the canonical view of a face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87652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壁窗">
  <a:themeElements>
    <a:clrScheme name="壁窗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壁窗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104582</TotalTime>
  <Words>3412</Words>
  <Application>Microsoft Macintosh PowerPoint</Application>
  <PresentationFormat>如螢幕大小 (4:3)</PresentationFormat>
  <Paragraphs>934</Paragraphs>
  <Slides>50</Slides>
  <Notes>47</Notes>
  <HiddenSlides>1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50</vt:i4>
      </vt:variant>
    </vt:vector>
  </HeadingPairs>
  <TitlesOfParts>
    <vt:vector size="61" baseType="lpstr">
      <vt:lpstr>Microsoft JhengHei</vt:lpstr>
      <vt:lpstr>新細明體</vt:lpstr>
      <vt:lpstr>標楷體</vt:lpstr>
      <vt:lpstr>Arial</vt:lpstr>
      <vt:lpstr>Calibri</vt:lpstr>
      <vt:lpstr>Cambria Math</vt:lpstr>
      <vt:lpstr>Symbol</vt:lpstr>
      <vt:lpstr>Times New Roman</vt:lpstr>
      <vt:lpstr>Wingdings</vt:lpstr>
      <vt:lpstr>Wingdings 2</vt:lpstr>
      <vt:lpstr>壁窗</vt:lpstr>
      <vt:lpstr>Improving ResNet-based Feature Extractor for Face Recognition via Re-ranking and Approximate Nearest Neighbor Search</vt:lpstr>
      <vt:lpstr>Outline</vt:lpstr>
      <vt:lpstr>Introduction</vt:lpstr>
      <vt:lpstr>Related Work</vt:lpstr>
      <vt:lpstr>Related Work</vt:lpstr>
      <vt:lpstr>Method</vt:lpstr>
      <vt:lpstr>Method of Face Detection (1/2)</vt:lpstr>
      <vt:lpstr>Method of Face Detection (2/2)</vt:lpstr>
      <vt:lpstr>Method of Face Alignment</vt:lpstr>
      <vt:lpstr>Method of Face Feature Extractor</vt:lpstr>
      <vt:lpstr>Method of Approximate Nearest Neighbor </vt:lpstr>
      <vt:lpstr>Method of Re-ranking</vt:lpstr>
      <vt:lpstr>Experiments</vt:lpstr>
      <vt:lpstr>Experiments of Face Detection</vt:lpstr>
      <vt:lpstr>Experiments of Face Detection (cont.)</vt:lpstr>
      <vt:lpstr>Experiments of Face Detection (cont.)</vt:lpstr>
      <vt:lpstr>Experiments of Face Detection (cont.)</vt:lpstr>
      <vt:lpstr>Experiments of Face Detection (cont.)</vt:lpstr>
      <vt:lpstr>Experiments of Face Detection (cont.)</vt:lpstr>
      <vt:lpstr>Experiments of Face Verification  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Identification  </vt:lpstr>
      <vt:lpstr>Experiments of Face Identification  </vt:lpstr>
      <vt:lpstr>Experiments of Face Identification (1/2)  </vt:lpstr>
      <vt:lpstr>Experiments of Face Identification  </vt:lpstr>
      <vt:lpstr>Experiments of Face Identification (2/2)  </vt:lpstr>
      <vt:lpstr>Experiments of Face Identification (2/2)  </vt:lpstr>
      <vt:lpstr>Conclusions and Future Work</vt:lpstr>
      <vt:lpstr>PowerPoint 簡報</vt:lpstr>
      <vt:lpstr>Experiments</vt:lpstr>
      <vt:lpstr>Experiments of Face Recognition (cont.)</vt:lpstr>
      <vt:lpstr>Experiments of Face Recognition (cont.)</vt:lpstr>
      <vt:lpstr>Experiments of face verification (cont.)</vt:lpstr>
      <vt:lpstr>Triplet Loss</vt:lpstr>
      <vt:lpstr>Experiments of Face Identification  </vt:lpstr>
      <vt:lpstr>Experiments of Face Identification (cont.)</vt:lpstr>
      <vt:lpstr>Experiments of Face Identification (cont.)</vt:lpstr>
      <vt:lpstr>Experiments of Face Identification (cont.)</vt:lpstr>
      <vt:lpstr>Experiments of Face Identification (cont.)</vt:lpstr>
      <vt:lpstr>Experiments of Face Identification (cont.)</vt:lpstr>
      <vt:lpstr>Experiments of Face Identification  </vt:lpstr>
      <vt:lpstr>Experiments of Face Identification  </vt:lpstr>
      <vt:lpstr>Experiments of Face Identification (cont.)</vt:lpstr>
      <vt:lpstr>Experiments of Face Identification  </vt:lpstr>
      <vt:lpstr>Method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NTHU CS Dept., Ph.D. Dissertation Presentation  Discovering Discriminative Features with Applications to Music Genre/Mood Classification</dc:title>
  <dc:creator>E C</dc:creator>
  <cp:lastModifiedBy>kevin hsiao</cp:lastModifiedBy>
  <cp:revision>4883</cp:revision>
  <dcterms:created xsi:type="dcterms:W3CDTF">2008-11-09T17:03:56Z</dcterms:created>
  <dcterms:modified xsi:type="dcterms:W3CDTF">2019-05-30T09:57:03Z</dcterms:modified>
</cp:coreProperties>
</file>